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684" r:id="rId2"/>
    <p:sldMasterId id="2147483673" r:id="rId3"/>
    <p:sldMasterId id="2147483675" r:id="rId4"/>
    <p:sldMasterId id="2147483677" r:id="rId5"/>
  </p:sldMasterIdLst>
  <p:notesMasterIdLst>
    <p:notesMasterId r:id="rId41"/>
  </p:notesMasterIdLst>
  <p:handoutMasterIdLst>
    <p:handoutMasterId r:id="rId42"/>
  </p:handoutMasterIdLst>
  <p:sldIdLst>
    <p:sldId id="263" r:id="rId6"/>
    <p:sldId id="264" r:id="rId7"/>
    <p:sldId id="265" r:id="rId8"/>
    <p:sldId id="349" r:id="rId9"/>
    <p:sldId id="278" r:id="rId10"/>
    <p:sldId id="271" r:id="rId11"/>
    <p:sldId id="280" r:id="rId12"/>
    <p:sldId id="328" r:id="rId13"/>
    <p:sldId id="281" r:id="rId14"/>
    <p:sldId id="335" r:id="rId15"/>
    <p:sldId id="347" r:id="rId16"/>
    <p:sldId id="339" r:id="rId17"/>
    <p:sldId id="337" r:id="rId18"/>
    <p:sldId id="333" r:id="rId19"/>
    <p:sldId id="326" r:id="rId20"/>
    <p:sldId id="285" r:id="rId21"/>
    <p:sldId id="276" r:id="rId22"/>
    <p:sldId id="336" r:id="rId23"/>
    <p:sldId id="340" r:id="rId24"/>
    <p:sldId id="296" r:id="rId25"/>
    <p:sldId id="295" r:id="rId26"/>
    <p:sldId id="299" r:id="rId27"/>
    <p:sldId id="343" r:id="rId28"/>
    <p:sldId id="329" r:id="rId29"/>
    <p:sldId id="304" r:id="rId30"/>
    <p:sldId id="305" r:id="rId31"/>
    <p:sldId id="307" r:id="rId32"/>
    <p:sldId id="310" r:id="rId33"/>
    <p:sldId id="301" r:id="rId34"/>
    <p:sldId id="302" r:id="rId35"/>
    <p:sldId id="325" r:id="rId36"/>
    <p:sldId id="311" r:id="rId37"/>
    <p:sldId id="312" r:id="rId38"/>
    <p:sldId id="31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9C6"/>
    <a:srgbClr val="2E8AC7"/>
    <a:srgbClr val="66FFCC"/>
    <a:srgbClr val="2F8CCA"/>
    <a:srgbClr val="3191D1"/>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62774" autoAdjust="0"/>
  </p:normalViewPr>
  <p:slideViewPr>
    <p:cSldViewPr snapToGrid="0">
      <p:cViewPr varScale="1">
        <p:scale>
          <a:sx n="58" d="100"/>
          <a:sy n="58" d="100"/>
        </p:scale>
        <p:origin x="2316" y="4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image" Target="../media/image3.jpg"/><Relationship Id="rId5" Type="http://schemas.openxmlformats.org/officeDocument/2006/relationships/image" Target="../media/image59.png"/><Relationship Id="rId4" Type="http://schemas.openxmlformats.org/officeDocument/2006/relationships/image" Target="../media/image5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E46DA-E746-41C5-B731-F26B7D52FF0F}" type="doc">
      <dgm:prSet loTypeId="urn:microsoft.com/office/officeart/2005/8/layout/vList4" loCatId="list" qsTypeId="urn:microsoft.com/office/officeart/2005/8/quickstyle/simple5" qsCatId="simple" csTypeId="urn:microsoft.com/office/officeart/2005/8/colors/colorful5" csCatId="colorful" phldr="1"/>
      <dgm:spPr/>
      <dgm:t>
        <a:bodyPr/>
        <a:lstStyle/>
        <a:p>
          <a:endParaRPr lang="en-US"/>
        </a:p>
      </dgm:t>
    </dgm:pt>
    <dgm:pt modelId="{54A8591E-C10E-4C0C-9F44-51287FCA9418}">
      <dgm:prSet phldrT="[Text]" custT="1"/>
      <dgm:spPr/>
      <dgm:t>
        <a:bodyPr/>
        <a:lstStyle/>
        <a:p>
          <a:r>
            <a:rPr lang="en-US" sz="1800" b="1" dirty="0" smtClean="0">
              <a:solidFill>
                <a:schemeClr val="tx1"/>
              </a:solidFill>
            </a:rPr>
            <a:t>Ability to Focus on Teaching and Learning</a:t>
          </a:r>
          <a:endParaRPr lang="en-US" sz="1800" b="1" dirty="0">
            <a:solidFill>
              <a:schemeClr val="tx1"/>
            </a:solidFill>
          </a:endParaRPr>
        </a:p>
      </dgm:t>
    </dgm:pt>
    <dgm:pt modelId="{CB50011B-3D77-40D5-BE61-7FFF39D0BD04}" type="parTrans" cxnId="{9BF376B2-41D9-4E4F-ADB6-D5C315D387F8}">
      <dgm:prSet/>
      <dgm:spPr/>
      <dgm:t>
        <a:bodyPr/>
        <a:lstStyle/>
        <a:p>
          <a:endParaRPr lang="en-US" sz="3600">
            <a:solidFill>
              <a:schemeClr val="tx1"/>
            </a:solidFill>
          </a:endParaRPr>
        </a:p>
      </dgm:t>
    </dgm:pt>
    <dgm:pt modelId="{E85BD57A-FDD5-4557-8333-C675F65D7A22}" type="sibTrans" cxnId="{9BF376B2-41D9-4E4F-ADB6-D5C315D387F8}">
      <dgm:prSet/>
      <dgm:spPr/>
      <dgm:t>
        <a:bodyPr/>
        <a:lstStyle/>
        <a:p>
          <a:endParaRPr lang="en-US" sz="3600">
            <a:solidFill>
              <a:schemeClr val="tx1"/>
            </a:solidFill>
          </a:endParaRPr>
        </a:p>
      </dgm:t>
    </dgm:pt>
    <dgm:pt modelId="{8086A0B3-8F66-44F6-8E3C-CDECCB86659F}">
      <dgm:prSet phldrT="[Text]" custT="1"/>
      <dgm:spPr/>
      <dgm:t>
        <a:bodyPr/>
        <a:lstStyle/>
        <a:p>
          <a:r>
            <a:rPr lang="en-US" sz="1400" dirty="0" smtClean="0">
              <a:solidFill>
                <a:schemeClr val="tx1"/>
              </a:solidFill>
            </a:rPr>
            <a:t>Current, Efficient &amp; Effective Processes</a:t>
          </a:r>
          <a:endParaRPr lang="en-US" sz="1400" dirty="0">
            <a:solidFill>
              <a:schemeClr val="tx1"/>
            </a:solidFill>
          </a:endParaRPr>
        </a:p>
      </dgm:t>
    </dgm:pt>
    <dgm:pt modelId="{3C13197E-E4D8-4BB3-AD06-0689969D8F93}" type="parTrans" cxnId="{597AF772-55F7-4DC1-BF09-32AE92C04492}">
      <dgm:prSet/>
      <dgm:spPr/>
      <dgm:t>
        <a:bodyPr/>
        <a:lstStyle/>
        <a:p>
          <a:endParaRPr lang="en-US" sz="3600">
            <a:solidFill>
              <a:schemeClr val="tx1"/>
            </a:solidFill>
          </a:endParaRPr>
        </a:p>
      </dgm:t>
    </dgm:pt>
    <dgm:pt modelId="{05CE7697-E10F-4A29-B52E-E9A405736252}" type="sibTrans" cxnId="{597AF772-55F7-4DC1-BF09-32AE92C04492}">
      <dgm:prSet/>
      <dgm:spPr/>
      <dgm:t>
        <a:bodyPr/>
        <a:lstStyle/>
        <a:p>
          <a:endParaRPr lang="en-US" sz="3600">
            <a:solidFill>
              <a:schemeClr val="tx1"/>
            </a:solidFill>
          </a:endParaRPr>
        </a:p>
      </dgm:t>
    </dgm:pt>
    <dgm:pt modelId="{F51B220F-4767-42D9-8633-E0B0091DCD58}">
      <dgm:prSet phldrT="[Text]" custT="1"/>
      <dgm:spPr/>
      <dgm:t>
        <a:bodyPr/>
        <a:lstStyle/>
        <a:p>
          <a:r>
            <a:rPr lang="en-US" sz="1400" dirty="0" smtClean="0">
              <a:solidFill>
                <a:schemeClr val="tx1"/>
              </a:solidFill>
            </a:rPr>
            <a:t>Eliminates redundant processes and minimizes manual work</a:t>
          </a:r>
          <a:endParaRPr lang="en-US" sz="1400" dirty="0">
            <a:solidFill>
              <a:schemeClr val="tx1"/>
            </a:solidFill>
          </a:endParaRPr>
        </a:p>
      </dgm:t>
    </dgm:pt>
    <dgm:pt modelId="{73EAEB36-E78C-49BA-8405-F2597479AD1A}" type="parTrans" cxnId="{EB70D32D-7AE9-4637-A45D-D1FBB469C20E}">
      <dgm:prSet/>
      <dgm:spPr/>
      <dgm:t>
        <a:bodyPr/>
        <a:lstStyle/>
        <a:p>
          <a:endParaRPr lang="en-US" sz="3600">
            <a:solidFill>
              <a:schemeClr val="tx1"/>
            </a:solidFill>
          </a:endParaRPr>
        </a:p>
      </dgm:t>
    </dgm:pt>
    <dgm:pt modelId="{61519484-1F79-4213-82DC-8DC71D463F10}" type="sibTrans" cxnId="{EB70D32D-7AE9-4637-A45D-D1FBB469C20E}">
      <dgm:prSet/>
      <dgm:spPr/>
      <dgm:t>
        <a:bodyPr/>
        <a:lstStyle/>
        <a:p>
          <a:endParaRPr lang="en-US" sz="3600">
            <a:solidFill>
              <a:schemeClr val="tx1"/>
            </a:solidFill>
          </a:endParaRPr>
        </a:p>
      </dgm:t>
    </dgm:pt>
    <dgm:pt modelId="{97E05129-1C42-433C-ADF2-7DF61FFA6EAC}">
      <dgm:prSet phldrT="[Text]" custT="1"/>
      <dgm:spPr/>
      <dgm:t>
        <a:bodyPr/>
        <a:lstStyle/>
        <a:p>
          <a:r>
            <a:rPr lang="en-US" sz="1800" b="1" dirty="0" smtClean="0">
              <a:solidFill>
                <a:schemeClr val="tx1"/>
              </a:solidFill>
            </a:rPr>
            <a:t>Breaking Down Silos to Improve Customer Experience</a:t>
          </a:r>
          <a:endParaRPr lang="en-US" sz="1800" b="1" dirty="0">
            <a:solidFill>
              <a:schemeClr val="tx1"/>
            </a:solidFill>
          </a:endParaRPr>
        </a:p>
      </dgm:t>
    </dgm:pt>
    <dgm:pt modelId="{7D587312-DED2-44D4-9195-4FF8118495F5}" type="parTrans" cxnId="{F9C09F80-DC5A-4A37-842D-3ED11EC2DAEA}">
      <dgm:prSet/>
      <dgm:spPr/>
      <dgm:t>
        <a:bodyPr/>
        <a:lstStyle/>
        <a:p>
          <a:endParaRPr lang="en-US" sz="3600">
            <a:solidFill>
              <a:schemeClr val="tx1"/>
            </a:solidFill>
          </a:endParaRPr>
        </a:p>
      </dgm:t>
    </dgm:pt>
    <dgm:pt modelId="{4872E4AF-8579-4814-A0A8-1F4916028D66}" type="sibTrans" cxnId="{F9C09F80-DC5A-4A37-842D-3ED11EC2DAEA}">
      <dgm:prSet/>
      <dgm:spPr/>
      <dgm:t>
        <a:bodyPr/>
        <a:lstStyle/>
        <a:p>
          <a:endParaRPr lang="en-US" sz="3600">
            <a:solidFill>
              <a:schemeClr val="tx1"/>
            </a:solidFill>
          </a:endParaRPr>
        </a:p>
      </dgm:t>
    </dgm:pt>
    <dgm:pt modelId="{2B60C9EE-1439-4118-9DB1-E95735524786}">
      <dgm:prSet phldrT="[Text]" custT="1"/>
      <dgm:spPr/>
      <dgm:t>
        <a:bodyPr/>
        <a:lstStyle/>
        <a:p>
          <a:r>
            <a:rPr lang="en-US" sz="1400" dirty="0" smtClean="0">
              <a:solidFill>
                <a:schemeClr val="tx1"/>
              </a:solidFill>
            </a:rPr>
            <a:t>Integrated Systems: HR, Payroll, Finance &amp; Procurement</a:t>
          </a:r>
          <a:endParaRPr lang="en-US" sz="1400" dirty="0">
            <a:solidFill>
              <a:schemeClr val="tx1"/>
            </a:solidFill>
          </a:endParaRPr>
        </a:p>
      </dgm:t>
    </dgm:pt>
    <dgm:pt modelId="{41F22CB4-8B22-4A74-8FF0-9BFE2A2246F4}" type="parTrans" cxnId="{2F7C2C4E-1E11-4928-A752-893C2E12B9BA}">
      <dgm:prSet/>
      <dgm:spPr/>
      <dgm:t>
        <a:bodyPr/>
        <a:lstStyle/>
        <a:p>
          <a:endParaRPr lang="en-US" sz="3600">
            <a:solidFill>
              <a:schemeClr val="tx1"/>
            </a:solidFill>
          </a:endParaRPr>
        </a:p>
      </dgm:t>
    </dgm:pt>
    <dgm:pt modelId="{853C1AA9-6111-471E-89B3-C1EDDD924151}" type="sibTrans" cxnId="{2F7C2C4E-1E11-4928-A752-893C2E12B9BA}">
      <dgm:prSet/>
      <dgm:spPr/>
      <dgm:t>
        <a:bodyPr/>
        <a:lstStyle/>
        <a:p>
          <a:endParaRPr lang="en-US" sz="3600">
            <a:solidFill>
              <a:schemeClr val="tx1"/>
            </a:solidFill>
          </a:endParaRPr>
        </a:p>
      </dgm:t>
    </dgm:pt>
    <dgm:pt modelId="{70E31512-B1BE-4932-9DFC-882D2C00F0F4}">
      <dgm:prSet phldrT="[Text]" custT="1"/>
      <dgm:spPr/>
      <dgm:t>
        <a:bodyPr/>
        <a:lstStyle/>
        <a:p>
          <a:r>
            <a:rPr lang="en-US" sz="1800" b="1" dirty="0" smtClean="0">
              <a:solidFill>
                <a:schemeClr val="tx1"/>
              </a:solidFill>
            </a:rPr>
            <a:t>One Source of Data</a:t>
          </a:r>
          <a:endParaRPr lang="en-US" sz="1800" b="1" dirty="0">
            <a:solidFill>
              <a:schemeClr val="tx1"/>
            </a:solidFill>
          </a:endParaRPr>
        </a:p>
      </dgm:t>
    </dgm:pt>
    <dgm:pt modelId="{FCBCE505-4DBD-442D-AD15-C623F59990C8}" type="parTrans" cxnId="{55E6D4AE-8C04-4131-8252-2C8F48117F6E}">
      <dgm:prSet/>
      <dgm:spPr/>
      <dgm:t>
        <a:bodyPr/>
        <a:lstStyle/>
        <a:p>
          <a:endParaRPr lang="en-US" sz="3600">
            <a:solidFill>
              <a:schemeClr val="tx1"/>
            </a:solidFill>
          </a:endParaRPr>
        </a:p>
      </dgm:t>
    </dgm:pt>
    <dgm:pt modelId="{B986D0E4-81BD-42E3-9DEC-8A882E9C8803}" type="sibTrans" cxnId="{55E6D4AE-8C04-4131-8252-2C8F48117F6E}">
      <dgm:prSet/>
      <dgm:spPr/>
      <dgm:t>
        <a:bodyPr/>
        <a:lstStyle/>
        <a:p>
          <a:endParaRPr lang="en-US" sz="3600">
            <a:solidFill>
              <a:schemeClr val="tx1"/>
            </a:solidFill>
          </a:endParaRPr>
        </a:p>
      </dgm:t>
    </dgm:pt>
    <dgm:pt modelId="{2D618C5E-CDC0-4FC9-9C1C-0E04EADC497C}">
      <dgm:prSet custT="1"/>
      <dgm:spPr/>
      <dgm:t>
        <a:bodyPr/>
        <a:lstStyle/>
        <a:p>
          <a:r>
            <a:rPr lang="en-US" sz="1800" b="1" dirty="0" smtClean="0">
              <a:solidFill>
                <a:schemeClr val="tx1"/>
              </a:solidFill>
            </a:rPr>
            <a:t>Fully Supported</a:t>
          </a:r>
          <a:endParaRPr lang="en-US" sz="1800" b="1" dirty="0">
            <a:solidFill>
              <a:schemeClr val="tx1"/>
            </a:solidFill>
          </a:endParaRPr>
        </a:p>
      </dgm:t>
    </dgm:pt>
    <dgm:pt modelId="{58F59ABE-D5A6-4B6D-9082-637AEAB409C9}" type="parTrans" cxnId="{8BDD8FB5-779F-4281-9DEF-E66D950BA110}">
      <dgm:prSet/>
      <dgm:spPr/>
      <dgm:t>
        <a:bodyPr/>
        <a:lstStyle/>
        <a:p>
          <a:endParaRPr lang="en-US" sz="3600">
            <a:solidFill>
              <a:schemeClr val="tx1"/>
            </a:solidFill>
          </a:endParaRPr>
        </a:p>
      </dgm:t>
    </dgm:pt>
    <dgm:pt modelId="{4FA9304C-A1F0-4E17-9249-3FD3F38B38CF}" type="sibTrans" cxnId="{8BDD8FB5-779F-4281-9DEF-E66D950BA110}">
      <dgm:prSet/>
      <dgm:spPr/>
      <dgm:t>
        <a:bodyPr/>
        <a:lstStyle/>
        <a:p>
          <a:endParaRPr lang="en-US" sz="3600">
            <a:solidFill>
              <a:schemeClr val="tx1"/>
            </a:solidFill>
          </a:endParaRPr>
        </a:p>
      </dgm:t>
    </dgm:pt>
    <dgm:pt modelId="{41FF80AF-EB24-45C8-9BD3-04049D1B8D14}">
      <dgm:prSet custT="1"/>
      <dgm:spPr/>
      <dgm:t>
        <a:bodyPr/>
        <a:lstStyle/>
        <a:p>
          <a:r>
            <a:rPr lang="en-US" sz="1400" dirty="0" smtClean="0">
              <a:solidFill>
                <a:schemeClr val="tx1"/>
              </a:solidFill>
            </a:rPr>
            <a:t>Shift from technology support to academic enablement</a:t>
          </a:r>
          <a:endParaRPr lang="en-US" sz="1400" dirty="0">
            <a:solidFill>
              <a:schemeClr val="tx1"/>
            </a:solidFill>
          </a:endParaRPr>
        </a:p>
      </dgm:t>
    </dgm:pt>
    <dgm:pt modelId="{0F416A65-7DBB-429E-84C4-5AF3967F23BB}" type="parTrans" cxnId="{9C910174-E08A-4BA4-B182-4F1681E7E8FA}">
      <dgm:prSet/>
      <dgm:spPr/>
      <dgm:t>
        <a:bodyPr/>
        <a:lstStyle/>
        <a:p>
          <a:endParaRPr lang="en-US" sz="3600">
            <a:solidFill>
              <a:schemeClr val="tx1"/>
            </a:solidFill>
          </a:endParaRPr>
        </a:p>
      </dgm:t>
    </dgm:pt>
    <dgm:pt modelId="{57BA53FE-930D-4DE3-8434-47D32FF2871D}" type="sibTrans" cxnId="{9C910174-E08A-4BA4-B182-4F1681E7E8FA}">
      <dgm:prSet/>
      <dgm:spPr/>
      <dgm:t>
        <a:bodyPr/>
        <a:lstStyle/>
        <a:p>
          <a:endParaRPr lang="en-US" sz="3600">
            <a:solidFill>
              <a:schemeClr val="tx1"/>
            </a:solidFill>
          </a:endParaRPr>
        </a:p>
      </dgm:t>
    </dgm:pt>
    <dgm:pt modelId="{A49ACFD0-8B27-4E68-AA36-0C2807D29D16}">
      <dgm:prSet phldrT="[Text]" custT="1"/>
      <dgm:spPr/>
      <dgm:t>
        <a:bodyPr/>
        <a:lstStyle/>
        <a:p>
          <a:r>
            <a:rPr lang="en-US" sz="1400" dirty="0" smtClean="0">
              <a:solidFill>
                <a:schemeClr val="tx1"/>
              </a:solidFill>
            </a:rPr>
            <a:t>User Friendly</a:t>
          </a:r>
          <a:endParaRPr lang="en-US" sz="1400" dirty="0">
            <a:solidFill>
              <a:schemeClr val="tx1"/>
            </a:solidFill>
          </a:endParaRPr>
        </a:p>
      </dgm:t>
    </dgm:pt>
    <dgm:pt modelId="{EB1FC6C9-3D15-4D2F-A447-18715F7438C0}" type="parTrans" cxnId="{25A27F79-9CC0-4D22-B630-8BED0CB9BE7C}">
      <dgm:prSet/>
      <dgm:spPr/>
      <dgm:t>
        <a:bodyPr/>
        <a:lstStyle/>
        <a:p>
          <a:endParaRPr lang="en-US" sz="3600">
            <a:solidFill>
              <a:schemeClr val="tx1"/>
            </a:solidFill>
          </a:endParaRPr>
        </a:p>
      </dgm:t>
    </dgm:pt>
    <dgm:pt modelId="{2E28804E-FD4A-486D-9213-99052DA9D723}" type="sibTrans" cxnId="{25A27F79-9CC0-4D22-B630-8BED0CB9BE7C}">
      <dgm:prSet/>
      <dgm:spPr/>
      <dgm:t>
        <a:bodyPr/>
        <a:lstStyle/>
        <a:p>
          <a:endParaRPr lang="en-US" sz="3600">
            <a:solidFill>
              <a:schemeClr val="tx1"/>
            </a:solidFill>
          </a:endParaRPr>
        </a:p>
      </dgm:t>
    </dgm:pt>
    <dgm:pt modelId="{2EBD4611-DAAE-40AA-9E97-19F7EAFE066A}">
      <dgm:prSet custT="1"/>
      <dgm:spPr/>
      <dgm:t>
        <a:bodyPr/>
        <a:lstStyle/>
        <a:p>
          <a:r>
            <a:rPr lang="en-US" sz="1400" dirty="0" smtClean="0">
              <a:solidFill>
                <a:schemeClr val="tx1"/>
              </a:solidFill>
            </a:rPr>
            <a:t>Cloud solution</a:t>
          </a:r>
          <a:endParaRPr lang="en-US" sz="1400" dirty="0">
            <a:solidFill>
              <a:schemeClr val="tx1"/>
            </a:solidFill>
          </a:endParaRPr>
        </a:p>
      </dgm:t>
    </dgm:pt>
    <dgm:pt modelId="{5B698A80-394A-4380-B9A9-B0C4B7174E0C}" type="parTrans" cxnId="{7AB630BF-47F4-412E-811E-B6E779A8D8CE}">
      <dgm:prSet/>
      <dgm:spPr/>
      <dgm:t>
        <a:bodyPr/>
        <a:lstStyle/>
        <a:p>
          <a:endParaRPr lang="en-US" sz="3600">
            <a:solidFill>
              <a:schemeClr val="tx1"/>
            </a:solidFill>
          </a:endParaRPr>
        </a:p>
      </dgm:t>
    </dgm:pt>
    <dgm:pt modelId="{1D4B7F7F-0F86-4A42-A444-67DF7790ADA4}" type="sibTrans" cxnId="{7AB630BF-47F4-412E-811E-B6E779A8D8CE}">
      <dgm:prSet/>
      <dgm:spPr/>
      <dgm:t>
        <a:bodyPr/>
        <a:lstStyle/>
        <a:p>
          <a:endParaRPr lang="en-US" sz="3600">
            <a:solidFill>
              <a:schemeClr val="tx1"/>
            </a:solidFill>
          </a:endParaRPr>
        </a:p>
      </dgm:t>
    </dgm:pt>
    <dgm:pt modelId="{881EEADF-08B0-4AB0-9D10-307AD9B625D3}">
      <dgm:prSet phldrT="[Text]" custT="1"/>
      <dgm:spPr/>
      <dgm:t>
        <a:bodyPr/>
        <a:lstStyle/>
        <a:p>
          <a:r>
            <a:rPr lang="en-US" sz="1800" b="1" dirty="0" smtClean="0">
              <a:solidFill>
                <a:schemeClr val="tx1"/>
              </a:solidFill>
            </a:rPr>
            <a:t>Aligns with The Cleveland Plan</a:t>
          </a:r>
          <a:endParaRPr lang="en-US" sz="1800" b="1" dirty="0">
            <a:solidFill>
              <a:schemeClr val="tx1"/>
            </a:solidFill>
          </a:endParaRPr>
        </a:p>
      </dgm:t>
    </dgm:pt>
    <dgm:pt modelId="{C8D00EF9-0D9E-4639-ACFD-DD27453919BE}" type="parTrans" cxnId="{5CE076F4-7D2B-4F5D-8544-19ECB0357237}">
      <dgm:prSet/>
      <dgm:spPr/>
      <dgm:t>
        <a:bodyPr/>
        <a:lstStyle/>
        <a:p>
          <a:endParaRPr lang="en-US" sz="3600"/>
        </a:p>
      </dgm:t>
    </dgm:pt>
    <dgm:pt modelId="{E62D4039-8152-4408-8696-8BA7CAE82162}" type="sibTrans" cxnId="{5CE076F4-7D2B-4F5D-8544-19ECB0357237}">
      <dgm:prSet/>
      <dgm:spPr/>
      <dgm:t>
        <a:bodyPr/>
        <a:lstStyle/>
        <a:p>
          <a:endParaRPr lang="en-US" sz="3600"/>
        </a:p>
      </dgm:t>
    </dgm:pt>
    <dgm:pt modelId="{FB1D6477-AA63-41B8-A2FE-ED350C83B076}">
      <dgm:prSet phldrT="[Text]" custT="1"/>
      <dgm:spPr/>
      <dgm:t>
        <a:bodyPr/>
        <a:lstStyle/>
        <a:p>
          <a:r>
            <a:rPr lang="en-US" sz="1400" dirty="0" smtClean="0">
              <a:solidFill>
                <a:schemeClr val="tx1"/>
              </a:solidFill>
            </a:rPr>
            <a:t>Flexible, user- friendly reports</a:t>
          </a:r>
          <a:endParaRPr lang="en-US" sz="1800" b="1" dirty="0">
            <a:solidFill>
              <a:schemeClr val="tx1"/>
            </a:solidFill>
          </a:endParaRPr>
        </a:p>
      </dgm:t>
    </dgm:pt>
    <dgm:pt modelId="{31D02983-D696-4C7E-AD67-05579776A043}" type="parTrans" cxnId="{CB78AA3E-0505-4750-B475-8FBE5C44DCF2}">
      <dgm:prSet/>
      <dgm:spPr/>
      <dgm:t>
        <a:bodyPr/>
        <a:lstStyle/>
        <a:p>
          <a:endParaRPr lang="en-US" sz="2000"/>
        </a:p>
      </dgm:t>
    </dgm:pt>
    <dgm:pt modelId="{5BC739AC-EC23-4887-A2C8-0DFAEE433384}" type="sibTrans" cxnId="{CB78AA3E-0505-4750-B475-8FBE5C44DCF2}">
      <dgm:prSet/>
      <dgm:spPr/>
      <dgm:t>
        <a:bodyPr/>
        <a:lstStyle/>
        <a:p>
          <a:endParaRPr lang="en-US" sz="2000"/>
        </a:p>
      </dgm:t>
    </dgm:pt>
    <dgm:pt modelId="{7F9A85D6-4731-49D0-A6AC-CE9D0E81A22D}">
      <dgm:prSet phldrT="[Text]" custT="1"/>
      <dgm:spPr/>
      <dgm:t>
        <a:bodyPr/>
        <a:lstStyle/>
        <a:p>
          <a:r>
            <a:rPr lang="en-US" sz="1400" dirty="0" smtClean="0">
              <a:solidFill>
                <a:schemeClr val="tx1"/>
              </a:solidFill>
            </a:rPr>
            <a:t>Promotes Collaboration</a:t>
          </a:r>
          <a:endParaRPr lang="en-US" sz="1400" dirty="0">
            <a:solidFill>
              <a:schemeClr val="tx1"/>
            </a:solidFill>
          </a:endParaRPr>
        </a:p>
      </dgm:t>
    </dgm:pt>
    <dgm:pt modelId="{F29375C2-8083-4EB5-B81D-995623E130D7}" type="parTrans" cxnId="{74CAE112-EC00-4F0B-B8C4-70BDC1B09554}">
      <dgm:prSet/>
      <dgm:spPr/>
      <dgm:t>
        <a:bodyPr/>
        <a:lstStyle/>
        <a:p>
          <a:endParaRPr lang="en-US" sz="2000"/>
        </a:p>
      </dgm:t>
    </dgm:pt>
    <dgm:pt modelId="{B373FC90-3667-4936-B6EC-F51D601E921A}" type="sibTrans" cxnId="{74CAE112-EC00-4F0B-B8C4-70BDC1B09554}">
      <dgm:prSet/>
      <dgm:spPr/>
      <dgm:t>
        <a:bodyPr/>
        <a:lstStyle/>
        <a:p>
          <a:endParaRPr lang="en-US" sz="2000"/>
        </a:p>
      </dgm:t>
    </dgm:pt>
    <dgm:pt modelId="{5BEE9A4B-095F-4AD4-A810-FA63B26D0FF2}">
      <dgm:prSet phldrT="[Text]" custT="1"/>
      <dgm:spPr/>
      <dgm:t>
        <a:bodyPr/>
        <a:lstStyle/>
        <a:p>
          <a:r>
            <a:rPr lang="en-US" sz="1400" dirty="0" smtClean="0">
              <a:solidFill>
                <a:schemeClr val="tx1"/>
              </a:solidFill>
            </a:rPr>
            <a:t>Improves collaboration</a:t>
          </a:r>
          <a:endParaRPr lang="en-US" sz="1400" dirty="0">
            <a:solidFill>
              <a:schemeClr val="tx1"/>
            </a:solidFill>
          </a:endParaRPr>
        </a:p>
      </dgm:t>
    </dgm:pt>
    <dgm:pt modelId="{B40E629C-70A3-44EB-A53F-432A4CAFEF64}" type="parTrans" cxnId="{64B637C9-FFC3-4FC9-9E2B-93FF29783BAA}">
      <dgm:prSet/>
      <dgm:spPr/>
      <dgm:t>
        <a:bodyPr/>
        <a:lstStyle/>
        <a:p>
          <a:endParaRPr lang="en-US" sz="2000"/>
        </a:p>
      </dgm:t>
    </dgm:pt>
    <dgm:pt modelId="{258A579E-0C9C-454E-99BE-0391DE6BEF1D}" type="sibTrans" cxnId="{64B637C9-FFC3-4FC9-9E2B-93FF29783BAA}">
      <dgm:prSet/>
      <dgm:spPr/>
      <dgm:t>
        <a:bodyPr/>
        <a:lstStyle/>
        <a:p>
          <a:endParaRPr lang="en-US" sz="2000"/>
        </a:p>
      </dgm:t>
    </dgm:pt>
    <dgm:pt modelId="{3321BC93-599F-417D-B0CD-4D59CE33B1EF}">
      <dgm:prSet phldrT="[Text]" custT="1"/>
      <dgm:spPr/>
      <dgm:t>
        <a:bodyPr/>
        <a:lstStyle/>
        <a:p>
          <a:endParaRPr lang="en-US" sz="1800" b="1" dirty="0">
            <a:solidFill>
              <a:schemeClr val="tx1"/>
            </a:solidFill>
          </a:endParaRPr>
        </a:p>
      </dgm:t>
    </dgm:pt>
    <dgm:pt modelId="{8E153DF0-86C0-4DB3-9305-84DFA636F597}" type="parTrans" cxnId="{B04F7DE0-BC5A-43EA-9640-31B3347BC9E9}">
      <dgm:prSet/>
      <dgm:spPr/>
      <dgm:t>
        <a:bodyPr/>
        <a:lstStyle/>
        <a:p>
          <a:endParaRPr lang="en-US" sz="2000"/>
        </a:p>
      </dgm:t>
    </dgm:pt>
    <dgm:pt modelId="{B4480AFE-BB70-446B-A799-93D102783262}" type="sibTrans" cxnId="{B04F7DE0-BC5A-43EA-9640-31B3347BC9E9}">
      <dgm:prSet/>
      <dgm:spPr/>
      <dgm:t>
        <a:bodyPr/>
        <a:lstStyle/>
        <a:p>
          <a:endParaRPr lang="en-US" sz="2000"/>
        </a:p>
      </dgm:t>
    </dgm:pt>
    <dgm:pt modelId="{2E57F94F-2EB1-4605-AFDC-558AF33A2B42}">
      <dgm:prSet phldrT="[Text]" custT="1"/>
      <dgm:spPr/>
      <dgm:t>
        <a:bodyPr/>
        <a:lstStyle/>
        <a:p>
          <a:r>
            <a:rPr lang="en-US" sz="1400" dirty="0" smtClean="0">
              <a:solidFill>
                <a:schemeClr val="tx1"/>
              </a:solidFill>
            </a:rPr>
            <a:t>Improves Employee Self Service capabilities</a:t>
          </a:r>
          <a:endParaRPr lang="en-US" sz="1400" dirty="0">
            <a:solidFill>
              <a:schemeClr val="tx1"/>
            </a:solidFill>
          </a:endParaRPr>
        </a:p>
      </dgm:t>
    </dgm:pt>
    <dgm:pt modelId="{63AA72CA-5614-4713-A301-2E5DAB3B104A}" type="parTrans" cxnId="{E7F1C828-47EA-4796-B811-024B949916B8}">
      <dgm:prSet/>
      <dgm:spPr/>
      <dgm:t>
        <a:bodyPr/>
        <a:lstStyle/>
        <a:p>
          <a:endParaRPr lang="en-US" sz="2000"/>
        </a:p>
      </dgm:t>
    </dgm:pt>
    <dgm:pt modelId="{4C97671E-AC73-494B-9608-64015F93B47F}" type="sibTrans" cxnId="{E7F1C828-47EA-4796-B811-024B949916B8}">
      <dgm:prSet/>
      <dgm:spPr/>
      <dgm:t>
        <a:bodyPr/>
        <a:lstStyle/>
        <a:p>
          <a:endParaRPr lang="en-US" sz="2000"/>
        </a:p>
      </dgm:t>
    </dgm:pt>
    <dgm:pt modelId="{3E709489-85D7-48B4-A2A8-80B0EB72DB34}">
      <dgm:prSet custT="1"/>
      <dgm:spPr/>
      <dgm:t>
        <a:bodyPr/>
        <a:lstStyle/>
        <a:p>
          <a:r>
            <a:rPr lang="en-US" sz="1400" dirty="0" smtClean="0">
              <a:solidFill>
                <a:schemeClr val="tx1"/>
              </a:solidFill>
            </a:rPr>
            <a:t>Systems stay current</a:t>
          </a:r>
          <a:endParaRPr lang="en-US" sz="1400" dirty="0">
            <a:solidFill>
              <a:schemeClr val="tx1"/>
            </a:solidFill>
          </a:endParaRPr>
        </a:p>
      </dgm:t>
    </dgm:pt>
    <dgm:pt modelId="{AFE51E64-B426-474E-857F-4CC590AEB756}" type="parTrans" cxnId="{CB81542A-CB57-4485-A023-B95B73BA3B43}">
      <dgm:prSet/>
      <dgm:spPr/>
      <dgm:t>
        <a:bodyPr/>
        <a:lstStyle/>
        <a:p>
          <a:endParaRPr lang="en-US"/>
        </a:p>
      </dgm:t>
    </dgm:pt>
    <dgm:pt modelId="{E78C5910-BB8F-40C8-88F1-B927488F432E}" type="sibTrans" cxnId="{CB81542A-CB57-4485-A023-B95B73BA3B43}">
      <dgm:prSet/>
      <dgm:spPr/>
      <dgm:t>
        <a:bodyPr/>
        <a:lstStyle/>
        <a:p>
          <a:endParaRPr lang="en-US"/>
        </a:p>
      </dgm:t>
    </dgm:pt>
    <dgm:pt modelId="{7AB6E16A-23CF-4385-805E-988A48008AC8}">
      <dgm:prSet phldrT="[Text]" custT="1"/>
      <dgm:spPr/>
      <dgm:t>
        <a:bodyPr/>
        <a:lstStyle/>
        <a:p>
          <a:r>
            <a:rPr lang="en-US" sz="1400" dirty="0" smtClean="0">
              <a:solidFill>
                <a:schemeClr val="tx1"/>
              </a:solidFill>
            </a:rPr>
            <a:t>Enables Central Office to focus on key support and governance roles</a:t>
          </a:r>
          <a:endParaRPr lang="en-US" sz="1400" dirty="0">
            <a:solidFill>
              <a:schemeClr val="tx1"/>
            </a:solidFill>
          </a:endParaRPr>
        </a:p>
      </dgm:t>
    </dgm:pt>
    <dgm:pt modelId="{CECA793A-6513-41ED-8314-3AE887304792}" type="parTrans" cxnId="{5826B160-1589-4AB3-AEDD-C0537736492A}">
      <dgm:prSet/>
      <dgm:spPr/>
      <dgm:t>
        <a:bodyPr/>
        <a:lstStyle/>
        <a:p>
          <a:endParaRPr lang="en-US"/>
        </a:p>
      </dgm:t>
    </dgm:pt>
    <dgm:pt modelId="{985F6CAA-141D-4894-A0AD-C7FCF47B0966}" type="sibTrans" cxnId="{5826B160-1589-4AB3-AEDD-C0537736492A}">
      <dgm:prSet/>
      <dgm:spPr/>
      <dgm:t>
        <a:bodyPr/>
        <a:lstStyle/>
        <a:p>
          <a:endParaRPr lang="en-US"/>
        </a:p>
      </dgm:t>
    </dgm:pt>
    <dgm:pt modelId="{6DFEC184-1C1B-4C7C-A87F-B17570A2EAE3}">
      <dgm:prSet phldrT="[Text]" custT="1"/>
      <dgm:spPr/>
      <dgm:t>
        <a:bodyPr/>
        <a:lstStyle/>
        <a:p>
          <a:r>
            <a:rPr lang="en-US" sz="1400" dirty="0" smtClean="0">
              <a:solidFill>
                <a:schemeClr val="tx1"/>
              </a:solidFill>
            </a:rPr>
            <a:t>Data transparency throughout the district</a:t>
          </a:r>
          <a:endParaRPr lang="en-US" sz="1400" dirty="0">
            <a:solidFill>
              <a:schemeClr val="tx1"/>
            </a:solidFill>
          </a:endParaRPr>
        </a:p>
      </dgm:t>
    </dgm:pt>
    <dgm:pt modelId="{0D8A6636-6680-4AFB-8921-CB20A16CFE18}" type="parTrans" cxnId="{E9182516-C42C-426E-BE77-52E835341DBE}">
      <dgm:prSet/>
      <dgm:spPr/>
      <dgm:t>
        <a:bodyPr/>
        <a:lstStyle/>
        <a:p>
          <a:endParaRPr lang="en-US"/>
        </a:p>
      </dgm:t>
    </dgm:pt>
    <dgm:pt modelId="{4C085299-86A3-4495-92EA-EEA508C72B00}" type="sibTrans" cxnId="{E9182516-C42C-426E-BE77-52E835341DBE}">
      <dgm:prSet/>
      <dgm:spPr/>
      <dgm:t>
        <a:bodyPr/>
        <a:lstStyle/>
        <a:p>
          <a:endParaRPr lang="en-US"/>
        </a:p>
      </dgm:t>
    </dgm:pt>
    <dgm:pt modelId="{70343FFD-B6F2-4397-AD4A-D8CD4FEF45AF}">
      <dgm:prSet phldrT="[Text]" custT="1"/>
      <dgm:spPr/>
      <dgm:t>
        <a:bodyPr/>
        <a:lstStyle/>
        <a:p>
          <a:r>
            <a:rPr lang="en-US" sz="1400" dirty="0" smtClean="0">
              <a:solidFill>
                <a:schemeClr val="tx1"/>
              </a:solidFill>
            </a:rPr>
            <a:t>Timely and accurate information aids in school budgeting</a:t>
          </a:r>
          <a:endParaRPr lang="en-US" sz="1400" dirty="0">
            <a:solidFill>
              <a:schemeClr val="tx1"/>
            </a:solidFill>
          </a:endParaRPr>
        </a:p>
      </dgm:t>
    </dgm:pt>
    <dgm:pt modelId="{67F9A384-AE17-474A-A0CE-F00330F2982F}" type="parTrans" cxnId="{90DD8C20-E311-4B9F-96A6-D17A9777E64E}">
      <dgm:prSet/>
      <dgm:spPr/>
      <dgm:t>
        <a:bodyPr/>
        <a:lstStyle/>
        <a:p>
          <a:endParaRPr lang="en-US"/>
        </a:p>
      </dgm:t>
    </dgm:pt>
    <dgm:pt modelId="{3AB71672-0E1D-4625-847D-04DAFA5781A8}" type="sibTrans" cxnId="{90DD8C20-E311-4B9F-96A6-D17A9777E64E}">
      <dgm:prSet/>
      <dgm:spPr/>
      <dgm:t>
        <a:bodyPr/>
        <a:lstStyle/>
        <a:p>
          <a:endParaRPr lang="en-US"/>
        </a:p>
      </dgm:t>
    </dgm:pt>
    <dgm:pt modelId="{9E561ED4-C000-4904-BC4D-BE3C82DF1CF7}">
      <dgm:prSet phldrT="[Text]" custT="1"/>
      <dgm:spPr/>
      <dgm:t>
        <a:bodyPr/>
        <a:lstStyle/>
        <a:p>
          <a:r>
            <a:rPr lang="en-US" sz="1400" dirty="0" smtClean="0">
              <a:solidFill>
                <a:schemeClr val="tx1"/>
              </a:solidFill>
            </a:rPr>
            <a:t>Same data visible to all users</a:t>
          </a:r>
          <a:endParaRPr lang="en-US" sz="1400" dirty="0">
            <a:solidFill>
              <a:schemeClr val="tx1"/>
            </a:solidFill>
          </a:endParaRPr>
        </a:p>
      </dgm:t>
    </dgm:pt>
    <dgm:pt modelId="{802919F8-EADE-4201-B80C-761BC3C78D5B}" type="parTrans" cxnId="{31FEDBAF-CC91-43F1-9DB8-8199ACFB6376}">
      <dgm:prSet/>
      <dgm:spPr/>
      <dgm:t>
        <a:bodyPr/>
        <a:lstStyle/>
        <a:p>
          <a:endParaRPr lang="en-US"/>
        </a:p>
      </dgm:t>
    </dgm:pt>
    <dgm:pt modelId="{C0AC86E4-3871-4F1B-BF51-2838E7947710}" type="sibTrans" cxnId="{31FEDBAF-CC91-43F1-9DB8-8199ACFB6376}">
      <dgm:prSet/>
      <dgm:spPr/>
      <dgm:t>
        <a:bodyPr/>
        <a:lstStyle/>
        <a:p>
          <a:endParaRPr lang="en-US"/>
        </a:p>
      </dgm:t>
    </dgm:pt>
    <dgm:pt modelId="{AAACE27E-3E84-475C-A487-A43BC0C7F277}" type="pres">
      <dgm:prSet presAssocID="{23FE46DA-E746-41C5-B731-F26B7D52FF0F}" presName="linear" presStyleCnt="0">
        <dgm:presLayoutVars>
          <dgm:dir/>
          <dgm:resizeHandles val="exact"/>
        </dgm:presLayoutVars>
      </dgm:prSet>
      <dgm:spPr/>
      <dgm:t>
        <a:bodyPr/>
        <a:lstStyle/>
        <a:p>
          <a:endParaRPr lang="en-US"/>
        </a:p>
      </dgm:t>
    </dgm:pt>
    <dgm:pt modelId="{4B8B5D4C-BF5D-494B-A216-6D6940AECBCD}" type="pres">
      <dgm:prSet presAssocID="{54A8591E-C10E-4C0C-9F44-51287FCA9418}" presName="comp" presStyleCnt="0"/>
      <dgm:spPr/>
      <dgm:t>
        <a:bodyPr/>
        <a:lstStyle/>
        <a:p>
          <a:endParaRPr lang="en-US"/>
        </a:p>
      </dgm:t>
    </dgm:pt>
    <dgm:pt modelId="{6215CDFF-3621-4863-8CE8-28812C8C1732}" type="pres">
      <dgm:prSet presAssocID="{54A8591E-C10E-4C0C-9F44-51287FCA9418}" presName="box" presStyleLbl="node1" presStyleIdx="0" presStyleCnt="5" custLinFactNeighborX="164"/>
      <dgm:spPr/>
      <dgm:t>
        <a:bodyPr/>
        <a:lstStyle/>
        <a:p>
          <a:endParaRPr lang="en-US"/>
        </a:p>
      </dgm:t>
    </dgm:pt>
    <dgm:pt modelId="{D52FC6C0-9902-4F45-87C4-1D24F1089362}" type="pres">
      <dgm:prSet presAssocID="{54A8591E-C10E-4C0C-9F44-51287FCA9418}"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F6E8AC89-0D7D-4ED2-8782-C8FB0B1CFC41}" type="pres">
      <dgm:prSet presAssocID="{54A8591E-C10E-4C0C-9F44-51287FCA9418}" presName="text" presStyleLbl="node1" presStyleIdx="0" presStyleCnt="5">
        <dgm:presLayoutVars>
          <dgm:bulletEnabled val="1"/>
        </dgm:presLayoutVars>
      </dgm:prSet>
      <dgm:spPr/>
      <dgm:t>
        <a:bodyPr/>
        <a:lstStyle/>
        <a:p>
          <a:endParaRPr lang="en-US"/>
        </a:p>
      </dgm:t>
    </dgm:pt>
    <dgm:pt modelId="{35048E64-05E5-4574-93FD-6F1EF809AEEC}" type="pres">
      <dgm:prSet presAssocID="{E85BD57A-FDD5-4557-8333-C675F65D7A22}" presName="spacer" presStyleCnt="0"/>
      <dgm:spPr/>
      <dgm:t>
        <a:bodyPr/>
        <a:lstStyle/>
        <a:p>
          <a:endParaRPr lang="en-US"/>
        </a:p>
      </dgm:t>
    </dgm:pt>
    <dgm:pt modelId="{D3D36868-3FFC-402C-82DD-B383933A27A5}" type="pres">
      <dgm:prSet presAssocID="{97E05129-1C42-433C-ADF2-7DF61FFA6EAC}" presName="comp" presStyleCnt="0"/>
      <dgm:spPr/>
      <dgm:t>
        <a:bodyPr/>
        <a:lstStyle/>
        <a:p>
          <a:endParaRPr lang="en-US"/>
        </a:p>
      </dgm:t>
    </dgm:pt>
    <dgm:pt modelId="{F1D4DEBB-6037-4403-BC4F-4BB9C3EBAB8D}" type="pres">
      <dgm:prSet presAssocID="{97E05129-1C42-433C-ADF2-7DF61FFA6EAC}" presName="box" presStyleLbl="node1" presStyleIdx="1" presStyleCnt="5"/>
      <dgm:spPr/>
      <dgm:t>
        <a:bodyPr/>
        <a:lstStyle/>
        <a:p>
          <a:endParaRPr lang="en-US"/>
        </a:p>
      </dgm:t>
    </dgm:pt>
    <dgm:pt modelId="{A4137B95-D7DF-42E7-A633-AD10799AA8F7}" type="pres">
      <dgm:prSet presAssocID="{97E05129-1C42-433C-ADF2-7DF61FFA6EAC}"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6000" b="-46000"/>
          </a:stretch>
        </a:blipFill>
      </dgm:spPr>
      <dgm:t>
        <a:bodyPr/>
        <a:lstStyle/>
        <a:p>
          <a:endParaRPr lang="en-US"/>
        </a:p>
      </dgm:t>
    </dgm:pt>
    <dgm:pt modelId="{8A5118EB-BE18-47E9-9AF1-64B6ADD29E71}" type="pres">
      <dgm:prSet presAssocID="{97E05129-1C42-433C-ADF2-7DF61FFA6EAC}" presName="text" presStyleLbl="node1" presStyleIdx="1" presStyleCnt="5">
        <dgm:presLayoutVars>
          <dgm:bulletEnabled val="1"/>
        </dgm:presLayoutVars>
      </dgm:prSet>
      <dgm:spPr/>
      <dgm:t>
        <a:bodyPr/>
        <a:lstStyle/>
        <a:p>
          <a:endParaRPr lang="en-US"/>
        </a:p>
      </dgm:t>
    </dgm:pt>
    <dgm:pt modelId="{E0A9E058-13D9-432B-A5F7-2641BBBB660B}" type="pres">
      <dgm:prSet presAssocID="{4872E4AF-8579-4814-A0A8-1F4916028D66}" presName="spacer" presStyleCnt="0"/>
      <dgm:spPr/>
      <dgm:t>
        <a:bodyPr/>
        <a:lstStyle/>
        <a:p>
          <a:endParaRPr lang="en-US"/>
        </a:p>
      </dgm:t>
    </dgm:pt>
    <dgm:pt modelId="{00B748CA-A2FD-467A-916A-EFFFD742ABCA}" type="pres">
      <dgm:prSet presAssocID="{70E31512-B1BE-4932-9DFC-882D2C00F0F4}" presName="comp" presStyleCnt="0"/>
      <dgm:spPr/>
      <dgm:t>
        <a:bodyPr/>
        <a:lstStyle/>
        <a:p>
          <a:endParaRPr lang="en-US"/>
        </a:p>
      </dgm:t>
    </dgm:pt>
    <dgm:pt modelId="{409BBAEB-181E-4099-96F4-63475FDA6C1D}" type="pres">
      <dgm:prSet presAssocID="{70E31512-B1BE-4932-9DFC-882D2C00F0F4}" presName="box" presStyleLbl="node1" presStyleIdx="2" presStyleCnt="5"/>
      <dgm:spPr/>
      <dgm:t>
        <a:bodyPr/>
        <a:lstStyle/>
        <a:p>
          <a:endParaRPr lang="en-US"/>
        </a:p>
      </dgm:t>
    </dgm:pt>
    <dgm:pt modelId="{C69052F3-FDED-4117-B73E-459F4F6B4CC6}" type="pres">
      <dgm:prSet presAssocID="{70E31512-B1BE-4932-9DFC-882D2C00F0F4}" presName="img"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59306740-C6B0-4820-A571-526593348F4B}" type="pres">
      <dgm:prSet presAssocID="{70E31512-B1BE-4932-9DFC-882D2C00F0F4}" presName="text" presStyleLbl="node1" presStyleIdx="2" presStyleCnt="5">
        <dgm:presLayoutVars>
          <dgm:bulletEnabled val="1"/>
        </dgm:presLayoutVars>
      </dgm:prSet>
      <dgm:spPr/>
      <dgm:t>
        <a:bodyPr/>
        <a:lstStyle/>
        <a:p>
          <a:endParaRPr lang="en-US"/>
        </a:p>
      </dgm:t>
    </dgm:pt>
    <dgm:pt modelId="{27C74661-9105-42FF-A750-6800EED01A19}" type="pres">
      <dgm:prSet presAssocID="{B986D0E4-81BD-42E3-9DEC-8A882E9C8803}" presName="spacer" presStyleCnt="0"/>
      <dgm:spPr/>
      <dgm:t>
        <a:bodyPr/>
        <a:lstStyle/>
        <a:p>
          <a:endParaRPr lang="en-US"/>
        </a:p>
      </dgm:t>
    </dgm:pt>
    <dgm:pt modelId="{93B4EE0C-4DDE-43F6-9F6F-3E09C7F66419}" type="pres">
      <dgm:prSet presAssocID="{881EEADF-08B0-4AB0-9D10-307AD9B625D3}" presName="comp" presStyleCnt="0"/>
      <dgm:spPr/>
    </dgm:pt>
    <dgm:pt modelId="{69E0F018-E554-47E8-B634-C70A899AA343}" type="pres">
      <dgm:prSet presAssocID="{881EEADF-08B0-4AB0-9D10-307AD9B625D3}" presName="box" presStyleLbl="node1" presStyleIdx="3" presStyleCnt="5"/>
      <dgm:spPr/>
      <dgm:t>
        <a:bodyPr/>
        <a:lstStyle/>
        <a:p>
          <a:endParaRPr lang="en-US"/>
        </a:p>
      </dgm:t>
    </dgm:pt>
    <dgm:pt modelId="{0BA5E54B-F996-43AB-9906-D44BB1E44BF1}" type="pres">
      <dgm:prSet presAssocID="{881EEADF-08B0-4AB0-9D10-307AD9B625D3}"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1255EEC9-EDA1-478E-8EE1-22D515C50747}" type="pres">
      <dgm:prSet presAssocID="{881EEADF-08B0-4AB0-9D10-307AD9B625D3}" presName="text" presStyleLbl="node1" presStyleIdx="3" presStyleCnt="5">
        <dgm:presLayoutVars>
          <dgm:bulletEnabled val="1"/>
        </dgm:presLayoutVars>
      </dgm:prSet>
      <dgm:spPr/>
      <dgm:t>
        <a:bodyPr/>
        <a:lstStyle/>
        <a:p>
          <a:endParaRPr lang="en-US"/>
        </a:p>
      </dgm:t>
    </dgm:pt>
    <dgm:pt modelId="{523CEE1C-64DC-482E-BABD-9A03ACB43996}" type="pres">
      <dgm:prSet presAssocID="{E62D4039-8152-4408-8696-8BA7CAE82162}" presName="spacer" presStyleCnt="0"/>
      <dgm:spPr/>
    </dgm:pt>
    <dgm:pt modelId="{8BA6A27C-6B37-4400-A5D5-F532ADD9D507}" type="pres">
      <dgm:prSet presAssocID="{2D618C5E-CDC0-4FC9-9C1C-0E04EADC497C}" presName="comp" presStyleCnt="0"/>
      <dgm:spPr/>
      <dgm:t>
        <a:bodyPr/>
        <a:lstStyle/>
        <a:p>
          <a:endParaRPr lang="en-US"/>
        </a:p>
      </dgm:t>
    </dgm:pt>
    <dgm:pt modelId="{58B4BCB5-9697-4818-81D1-2EE30437535C}" type="pres">
      <dgm:prSet presAssocID="{2D618C5E-CDC0-4FC9-9C1C-0E04EADC497C}" presName="box" presStyleLbl="node1" presStyleIdx="4" presStyleCnt="5"/>
      <dgm:spPr/>
      <dgm:t>
        <a:bodyPr/>
        <a:lstStyle/>
        <a:p>
          <a:endParaRPr lang="en-US"/>
        </a:p>
      </dgm:t>
    </dgm:pt>
    <dgm:pt modelId="{4A58ED1C-2646-467A-8D60-F6387F1CAE33}" type="pres">
      <dgm:prSet presAssocID="{2D618C5E-CDC0-4FC9-9C1C-0E04EADC497C}"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B443969F-B11F-4934-BF4D-98B1188B2ADC}" type="pres">
      <dgm:prSet presAssocID="{2D618C5E-CDC0-4FC9-9C1C-0E04EADC497C}" presName="text" presStyleLbl="node1" presStyleIdx="4" presStyleCnt="5">
        <dgm:presLayoutVars>
          <dgm:bulletEnabled val="1"/>
        </dgm:presLayoutVars>
      </dgm:prSet>
      <dgm:spPr/>
      <dgm:t>
        <a:bodyPr/>
        <a:lstStyle/>
        <a:p>
          <a:endParaRPr lang="en-US"/>
        </a:p>
      </dgm:t>
    </dgm:pt>
  </dgm:ptLst>
  <dgm:cxnLst>
    <dgm:cxn modelId="{6984DAE1-3148-4B41-9701-1492A25123C9}" type="presOf" srcId="{5BEE9A4B-095F-4AD4-A810-FA63B26D0FF2}" destId="{409BBAEB-181E-4099-96F4-63475FDA6C1D}" srcOrd="0" destOrd="2" presId="urn:microsoft.com/office/officeart/2005/8/layout/vList4"/>
    <dgm:cxn modelId="{9350C73C-1FFA-4114-B55B-4FAC0CDA63F9}" type="presOf" srcId="{881EEADF-08B0-4AB0-9D10-307AD9B625D3}" destId="{69E0F018-E554-47E8-B634-C70A899AA343}" srcOrd="0" destOrd="0" presId="urn:microsoft.com/office/officeart/2005/8/layout/vList4"/>
    <dgm:cxn modelId="{5826B160-1589-4AB3-AEDD-C0537736492A}" srcId="{881EEADF-08B0-4AB0-9D10-307AD9B625D3}" destId="{7AB6E16A-23CF-4385-805E-988A48008AC8}" srcOrd="0" destOrd="0" parTransId="{CECA793A-6513-41ED-8314-3AE887304792}" sibTransId="{985F6CAA-141D-4894-A0AD-C7FCF47B0966}"/>
    <dgm:cxn modelId="{7C01A4E9-F0C3-4F16-8399-1DAE4A94ED10}" type="presOf" srcId="{2EBD4611-DAAE-40AA-9E97-19F7EAFE066A}" destId="{58B4BCB5-9697-4818-81D1-2EE30437535C}" srcOrd="0" destOrd="2" presId="urn:microsoft.com/office/officeart/2005/8/layout/vList4"/>
    <dgm:cxn modelId="{64B637C9-FFC3-4FC9-9E2B-93FF29783BAA}" srcId="{70E31512-B1BE-4932-9DFC-882D2C00F0F4}" destId="{5BEE9A4B-095F-4AD4-A810-FA63B26D0FF2}" srcOrd="1" destOrd="0" parTransId="{B40E629C-70A3-44EB-A53F-432A4CAFEF64}" sibTransId="{258A579E-0C9C-454E-99BE-0391DE6BEF1D}"/>
    <dgm:cxn modelId="{3AFA3349-FCD9-4EFA-A9A2-88CDE301474B}" type="presOf" srcId="{2EBD4611-DAAE-40AA-9E97-19F7EAFE066A}" destId="{B443969F-B11F-4934-BF4D-98B1188B2ADC}" srcOrd="1" destOrd="2" presId="urn:microsoft.com/office/officeart/2005/8/layout/vList4"/>
    <dgm:cxn modelId="{A6BB68E4-41DD-49FE-80E8-BC21DE047734}" type="presOf" srcId="{97E05129-1C42-433C-ADF2-7DF61FFA6EAC}" destId="{8A5118EB-BE18-47E9-9AF1-64B6ADD29E71}" srcOrd="1" destOrd="0" presId="urn:microsoft.com/office/officeart/2005/8/layout/vList4"/>
    <dgm:cxn modelId="{9C910174-E08A-4BA4-B182-4F1681E7E8FA}" srcId="{2D618C5E-CDC0-4FC9-9C1C-0E04EADC497C}" destId="{41FF80AF-EB24-45C8-9BD3-04049D1B8D14}" srcOrd="0" destOrd="0" parTransId="{0F416A65-7DBB-429E-84C4-5AF3967F23BB}" sibTransId="{57BA53FE-930D-4DE3-8434-47D32FF2871D}"/>
    <dgm:cxn modelId="{6ADE7188-64B9-4448-A2CD-83254A4B5C5F}" type="presOf" srcId="{41FF80AF-EB24-45C8-9BD3-04049D1B8D14}" destId="{B443969F-B11F-4934-BF4D-98B1188B2ADC}" srcOrd="1" destOrd="1" presId="urn:microsoft.com/office/officeart/2005/8/layout/vList4"/>
    <dgm:cxn modelId="{2FB6FC97-DB17-4D0A-82E8-8C59A11F012A}" type="presOf" srcId="{70E31512-B1BE-4932-9DFC-882D2C00F0F4}" destId="{409BBAEB-181E-4099-96F4-63475FDA6C1D}" srcOrd="0" destOrd="0" presId="urn:microsoft.com/office/officeart/2005/8/layout/vList4"/>
    <dgm:cxn modelId="{CB78AA3E-0505-4750-B475-8FBE5C44DCF2}" srcId="{70E31512-B1BE-4932-9DFC-882D2C00F0F4}" destId="{FB1D6477-AA63-41B8-A2FE-ED350C83B076}" srcOrd="2" destOrd="0" parTransId="{31D02983-D696-4C7E-AD67-05579776A043}" sibTransId="{5BC739AC-EC23-4887-A2C8-0DFAEE433384}"/>
    <dgm:cxn modelId="{4E44B4FC-CFB3-43AA-9174-98D1784D49CD}" type="presOf" srcId="{41FF80AF-EB24-45C8-9BD3-04049D1B8D14}" destId="{58B4BCB5-9697-4818-81D1-2EE30437535C}" srcOrd="0" destOrd="1" presId="urn:microsoft.com/office/officeart/2005/8/layout/vList4"/>
    <dgm:cxn modelId="{E4C6D752-65CC-44D5-80C3-3D1A21072D4D}" type="presOf" srcId="{7F9A85D6-4731-49D0-A6AC-CE9D0E81A22D}" destId="{F1D4DEBB-6037-4403-BC4F-4BB9C3EBAB8D}" srcOrd="0" destOrd="2" presId="urn:microsoft.com/office/officeart/2005/8/layout/vList4"/>
    <dgm:cxn modelId="{E3BA2A63-F7C4-4571-A7E8-6C019FB93527}" type="presOf" srcId="{8086A0B3-8F66-44F6-8E3C-CDECCB86659F}" destId="{F6E8AC89-0D7D-4ED2-8782-C8FB0B1CFC41}" srcOrd="1" destOrd="1" presId="urn:microsoft.com/office/officeart/2005/8/layout/vList4"/>
    <dgm:cxn modelId="{24659F5D-839C-4408-B83F-2C2966021490}" type="presOf" srcId="{A49ACFD0-8B27-4E68-AA36-0C2807D29D16}" destId="{F6E8AC89-0D7D-4ED2-8782-C8FB0B1CFC41}" srcOrd="1" destOrd="3" presId="urn:microsoft.com/office/officeart/2005/8/layout/vList4"/>
    <dgm:cxn modelId="{31FEDBAF-CC91-43F1-9DB8-8199ACFB6376}" srcId="{70E31512-B1BE-4932-9DFC-882D2C00F0F4}" destId="{9E561ED4-C000-4904-BC4D-BE3C82DF1CF7}" srcOrd="0" destOrd="0" parTransId="{802919F8-EADE-4201-B80C-761BC3C78D5B}" sibTransId="{C0AC86E4-3871-4F1B-BF51-2838E7947710}"/>
    <dgm:cxn modelId="{E9182516-C42C-426E-BE77-52E835341DBE}" srcId="{881EEADF-08B0-4AB0-9D10-307AD9B625D3}" destId="{6DFEC184-1C1B-4C7C-A87F-B17570A2EAE3}" srcOrd="1" destOrd="0" parTransId="{0D8A6636-6680-4AFB-8921-CB20A16CFE18}" sibTransId="{4C085299-86A3-4495-92EA-EEA508C72B00}"/>
    <dgm:cxn modelId="{53853398-89EC-4C4F-8319-DA06725144BC}" type="presOf" srcId="{9E561ED4-C000-4904-BC4D-BE3C82DF1CF7}" destId="{59306740-C6B0-4820-A571-526593348F4B}" srcOrd="1" destOrd="1" presId="urn:microsoft.com/office/officeart/2005/8/layout/vList4"/>
    <dgm:cxn modelId="{7AB630BF-47F4-412E-811E-B6E779A8D8CE}" srcId="{2D618C5E-CDC0-4FC9-9C1C-0E04EADC497C}" destId="{2EBD4611-DAAE-40AA-9E97-19F7EAFE066A}" srcOrd="1" destOrd="0" parTransId="{5B698A80-394A-4380-B9A9-B0C4B7174E0C}" sibTransId="{1D4B7F7F-0F86-4A42-A444-67DF7790ADA4}"/>
    <dgm:cxn modelId="{C3E8795A-2B9D-43AE-B51D-B2F95C7EECB7}" type="presOf" srcId="{3321BC93-599F-417D-B0CD-4D59CE33B1EF}" destId="{409BBAEB-181E-4099-96F4-63475FDA6C1D}" srcOrd="0" destOrd="4" presId="urn:microsoft.com/office/officeart/2005/8/layout/vList4"/>
    <dgm:cxn modelId="{26A7528C-8BF3-4F1B-8068-B5103BE51E18}" type="presOf" srcId="{FB1D6477-AA63-41B8-A2FE-ED350C83B076}" destId="{59306740-C6B0-4820-A571-526593348F4B}" srcOrd="1" destOrd="3" presId="urn:microsoft.com/office/officeart/2005/8/layout/vList4"/>
    <dgm:cxn modelId="{5CE076F4-7D2B-4F5D-8544-19ECB0357237}" srcId="{23FE46DA-E746-41C5-B731-F26B7D52FF0F}" destId="{881EEADF-08B0-4AB0-9D10-307AD9B625D3}" srcOrd="3" destOrd="0" parTransId="{C8D00EF9-0D9E-4639-ACFD-DD27453919BE}" sibTransId="{E62D4039-8152-4408-8696-8BA7CAE82162}"/>
    <dgm:cxn modelId="{07AC2A90-0D07-45FF-AB31-713E346801CF}" type="presOf" srcId="{2B60C9EE-1439-4118-9DB1-E95735524786}" destId="{8A5118EB-BE18-47E9-9AF1-64B6ADD29E71}" srcOrd="1" destOrd="1" presId="urn:microsoft.com/office/officeart/2005/8/layout/vList4"/>
    <dgm:cxn modelId="{EB70D32D-7AE9-4637-A45D-D1FBB469C20E}" srcId="{54A8591E-C10E-4C0C-9F44-51287FCA9418}" destId="{F51B220F-4767-42D9-8633-E0B0091DCD58}" srcOrd="1" destOrd="0" parTransId="{73EAEB36-E78C-49BA-8405-F2597479AD1A}" sibTransId="{61519484-1F79-4213-82DC-8DC71D463F10}"/>
    <dgm:cxn modelId="{F9C09F80-DC5A-4A37-842D-3ED11EC2DAEA}" srcId="{23FE46DA-E746-41C5-B731-F26B7D52FF0F}" destId="{97E05129-1C42-433C-ADF2-7DF61FFA6EAC}" srcOrd="1" destOrd="0" parTransId="{7D587312-DED2-44D4-9195-4FF8118495F5}" sibTransId="{4872E4AF-8579-4814-A0A8-1F4916028D66}"/>
    <dgm:cxn modelId="{EBD0E97B-D11B-4BD0-95C8-EA5A6594D285}" type="presOf" srcId="{F51B220F-4767-42D9-8633-E0B0091DCD58}" destId="{F6E8AC89-0D7D-4ED2-8782-C8FB0B1CFC41}" srcOrd="1" destOrd="2" presId="urn:microsoft.com/office/officeart/2005/8/layout/vList4"/>
    <dgm:cxn modelId="{8790B984-326B-4A47-B127-6AE4086FB31A}" type="presOf" srcId="{7AB6E16A-23CF-4385-805E-988A48008AC8}" destId="{1255EEC9-EDA1-478E-8EE1-22D515C50747}" srcOrd="1" destOrd="1" presId="urn:microsoft.com/office/officeart/2005/8/layout/vList4"/>
    <dgm:cxn modelId="{74CAE112-EC00-4F0B-B8C4-70BDC1B09554}" srcId="{97E05129-1C42-433C-ADF2-7DF61FFA6EAC}" destId="{7F9A85D6-4731-49D0-A6AC-CE9D0E81A22D}" srcOrd="1" destOrd="0" parTransId="{F29375C2-8083-4EB5-B81D-995623E130D7}" sibTransId="{B373FC90-3667-4936-B6EC-F51D601E921A}"/>
    <dgm:cxn modelId="{CA8F5E62-53B9-44CD-B3E1-A5CAA7768B2E}" type="presOf" srcId="{6DFEC184-1C1B-4C7C-A87F-B17570A2EAE3}" destId="{1255EEC9-EDA1-478E-8EE1-22D515C50747}" srcOrd="1" destOrd="2" presId="urn:microsoft.com/office/officeart/2005/8/layout/vList4"/>
    <dgm:cxn modelId="{AC63D136-92B5-43BD-9104-71A55990789C}" type="presOf" srcId="{3E709489-85D7-48B4-A2A8-80B0EB72DB34}" destId="{58B4BCB5-9697-4818-81D1-2EE30437535C}" srcOrd="0" destOrd="3" presId="urn:microsoft.com/office/officeart/2005/8/layout/vList4"/>
    <dgm:cxn modelId="{53287C0F-3B8E-450C-B7F7-CE06FE061444}" type="presOf" srcId="{2D618C5E-CDC0-4FC9-9C1C-0E04EADC497C}" destId="{B443969F-B11F-4934-BF4D-98B1188B2ADC}" srcOrd="1" destOrd="0" presId="urn:microsoft.com/office/officeart/2005/8/layout/vList4"/>
    <dgm:cxn modelId="{8BDD8FB5-779F-4281-9DEF-E66D950BA110}" srcId="{23FE46DA-E746-41C5-B731-F26B7D52FF0F}" destId="{2D618C5E-CDC0-4FC9-9C1C-0E04EADC497C}" srcOrd="4" destOrd="0" parTransId="{58F59ABE-D5A6-4B6D-9082-637AEAB409C9}" sibTransId="{4FA9304C-A1F0-4E17-9249-3FD3F38B38CF}"/>
    <dgm:cxn modelId="{FF02B033-C029-4DE3-B587-432ECF47DF5D}" type="presOf" srcId="{8086A0B3-8F66-44F6-8E3C-CDECCB86659F}" destId="{6215CDFF-3621-4863-8CE8-28812C8C1732}" srcOrd="0" destOrd="1" presId="urn:microsoft.com/office/officeart/2005/8/layout/vList4"/>
    <dgm:cxn modelId="{1F82F810-21A5-4858-97DF-6F2BD510F10E}" type="presOf" srcId="{2D618C5E-CDC0-4FC9-9C1C-0E04EADC497C}" destId="{58B4BCB5-9697-4818-81D1-2EE30437535C}" srcOrd="0" destOrd="0" presId="urn:microsoft.com/office/officeart/2005/8/layout/vList4"/>
    <dgm:cxn modelId="{7CA7A108-3AD7-43F6-BA17-8B70374B5672}" type="presOf" srcId="{54A8591E-C10E-4C0C-9F44-51287FCA9418}" destId="{F6E8AC89-0D7D-4ED2-8782-C8FB0B1CFC41}" srcOrd="1" destOrd="0" presId="urn:microsoft.com/office/officeart/2005/8/layout/vList4"/>
    <dgm:cxn modelId="{7AC9B7C1-529E-458A-9095-3BBFE9DF7541}" type="presOf" srcId="{54A8591E-C10E-4C0C-9F44-51287FCA9418}" destId="{6215CDFF-3621-4863-8CE8-28812C8C1732}" srcOrd="0" destOrd="0" presId="urn:microsoft.com/office/officeart/2005/8/layout/vList4"/>
    <dgm:cxn modelId="{E0FEAD72-A0E2-4FA6-B010-589C4285D996}" type="presOf" srcId="{2E57F94F-2EB1-4605-AFDC-558AF33A2B42}" destId="{8A5118EB-BE18-47E9-9AF1-64B6ADD29E71}" srcOrd="1" destOrd="3" presId="urn:microsoft.com/office/officeart/2005/8/layout/vList4"/>
    <dgm:cxn modelId="{C6A48BC6-BE93-4EF2-9A49-C2F76ACC0AF9}" type="presOf" srcId="{3321BC93-599F-417D-B0CD-4D59CE33B1EF}" destId="{59306740-C6B0-4820-A571-526593348F4B}" srcOrd="1" destOrd="4" presId="urn:microsoft.com/office/officeart/2005/8/layout/vList4"/>
    <dgm:cxn modelId="{CB81542A-CB57-4485-A023-B95B73BA3B43}" srcId="{2D618C5E-CDC0-4FC9-9C1C-0E04EADC497C}" destId="{3E709489-85D7-48B4-A2A8-80B0EB72DB34}" srcOrd="2" destOrd="0" parTransId="{AFE51E64-B426-474E-857F-4CC590AEB756}" sibTransId="{E78C5910-BB8F-40C8-88F1-B927488F432E}"/>
    <dgm:cxn modelId="{0C842850-4D96-4FD4-A19A-E7C1A94E8B26}" type="presOf" srcId="{7AB6E16A-23CF-4385-805E-988A48008AC8}" destId="{69E0F018-E554-47E8-B634-C70A899AA343}" srcOrd="0" destOrd="1" presId="urn:microsoft.com/office/officeart/2005/8/layout/vList4"/>
    <dgm:cxn modelId="{55E6D4AE-8C04-4131-8252-2C8F48117F6E}" srcId="{23FE46DA-E746-41C5-B731-F26B7D52FF0F}" destId="{70E31512-B1BE-4932-9DFC-882D2C00F0F4}" srcOrd="2" destOrd="0" parTransId="{FCBCE505-4DBD-442D-AD15-C623F59990C8}" sibTransId="{B986D0E4-81BD-42E3-9DEC-8A882E9C8803}"/>
    <dgm:cxn modelId="{2F7C2C4E-1E11-4928-A752-893C2E12B9BA}" srcId="{97E05129-1C42-433C-ADF2-7DF61FFA6EAC}" destId="{2B60C9EE-1439-4118-9DB1-E95735524786}" srcOrd="0" destOrd="0" parTransId="{41F22CB4-8B22-4A74-8FF0-9BFE2A2246F4}" sibTransId="{853C1AA9-6111-471E-89B3-C1EDDD924151}"/>
    <dgm:cxn modelId="{02E8CC66-C5F4-4316-8874-31FD5443AA37}" type="presOf" srcId="{70E31512-B1BE-4932-9DFC-882D2C00F0F4}" destId="{59306740-C6B0-4820-A571-526593348F4B}" srcOrd="1" destOrd="0" presId="urn:microsoft.com/office/officeart/2005/8/layout/vList4"/>
    <dgm:cxn modelId="{8B0CF318-62C4-4D05-B1E2-99208C3DEB85}" type="presOf" srcId="{3E709489-85D7-48B4-A2A8-80B0EB72DB34}" destId="{B443969F-B11F-4934-BF4D-98B1188B2ADC}" srcOrd="1" destOrd="3" presId="urn:microsoft.com/office/officeart/2005/8/layout/vList4"/>
    <dgm:cxn modelId="{44120717-C9FA-4BD5-BB9B-9D45EA1E8B73}" type="presOf" srcId="{2E57F94F-2EB1-4605-AFDC-558AF33A2B42}" destId="{F1D4DEBB-6037-4403-BC4F-4BB9C3EBAB8D}" srcOrd="0" destOrd="3" presId="urn:microsoft.com/office/officeart/2005/8/layout/vList4"/>
    <dgm:cxn modelId="{2FF31356-2240-42C8-B7D0-13E8D6AA7CE6}" type="presOf" srcId="{2B60C9EE-1439-4118-9DB1-E95735524786}" destId="{F1D4DEBB-6037-4403-BC4F-4BB9C3EBAB8D}" srcOrd="0" destOrd="1" presId="urn:microsoft.com/office/officeart/2005/8/layout/vList4"/>
    <dgm:cxn modelId="{C8C4E01C-F85D-4715-96F0-8A343DDBC74D}" type="presOf" srcId="{F51B220F-4767-42D9-8633-E0B0091DCD58}" destId="{6215CDFF-3621-4863-8CE8-28812C8C1732}" srcOrd="0" destOrd="2" presId="urn:microsoft.com/office/officeart/2005/8/layout/vList4"/>
    <dgm:cxn modelId="{B5CF068C-7A64-455A-8F7E-62486784E471}" type="presOf" srcId="{70343FFD-B6F2-4397-AD4A-D8CD4FEF45AF}" destId="{1255EEC9-EDA1-478E-8EE1-22D515C50747}" srcOrd="1" destOrd="3" presId="urn:microsoft.com/office/officeart/2005/8/layout/vList4"/>
    <dgm:cxn modelId="{631F7A04-F214-4978-9E64-5550561F9430}" type="presOf" srcId="{6DFEC184-1C1B-4C7C-A87F-B17570A2EAE3}" destId="{69E0F018-E554-47E8-B634-C70A899AA343}" srcOrd="0" destOrd="2" presId="urn:microsoft.com/office/officeart/2005/8/layout/vList4"/>
    <dgm:cxn modelId="{F97A891B-28AE-4D4D-AC02-A08D1FC196A5}" type="presOf" srcId="{A49ACFD0-8B27-4E68-AA36-0C2807D29D16}" destId="{6215CDFF-3621-4863-8CE8-28812C8C1732}" srcOrd="0" destOrd="3" presId="urn:microsoft.com/office/officeart/2005/8/layout/vList4"/>
    <dgm:cxn modelId="{150123CA-246C-405A-BA44-3B0E6D7CE786}" type="presOf" srcId="{23FE46DA-E746-41C5-B731-F26B7D52FF0F}" destId="{AAACE27E-3E84-475C-A487-A43BC0C7F277}" srcOrd="0" destOrd="0" presId="urn:microsoft.com/office/officeart/2005/8/layout/vList4"/>
    <dgm:cxn modelId="{88BF47E4-F660-4B37-9964-C8B0B337EE10}" type="presOf" srcId="{70343FFD-B6F2-4397-AD4A-D8CD4FEF45AF}" destId="{69E0F018-E554-47E8-B634-C70A899AA343}" srcOrd="0" destOrd="3" presId="urn:microsoft.com/office/officeart/2005/8/layout/vList4"/>
    <dgm:cxn modelId="{71FA99BA-8B1A-4122-A334-BAD1E52828AE}" type="presOf" srcId="{881EEADF-08B0-4AB0-9D10-307AD9B625D3}" destId="{1255EEC9-EDA1-478E-8EE1-22D515C50747}" srcOrd="1" destOrd="0" presId="urn:microsoft.com/office/officeart/2005/8/layout/vList4"/>
    <dgm:cxn modelId="{8385E23C-48B5-4525-9639-47B733855D31}" type="presOf" srcId="{7F9A85D6-4731-49D0-A6AC-CE9D0E81A22D}" destId="{8A5118EB-BE18-47E9-9AF1-64B6ADD29E71}" srcOrd="1" destOrd="2" presId="urn:microsoft.com/office/officeart/2005/8/layout/vList4"/>
    <dgm:cxn modelId="{9FF6E92C-6655-4FE1-9E98-D0DE68F7CDA6}" type="presOf" srcId="{5BEE9A4B-095F-4AD4-A810-FA63B26D0FF2}" destId="{59306740-C6B0-4820-A571-526593348F4B}" srcOrd="1" destOrd="2" presId="urn:microsoft.com/office/officeart/2005/8/layout/vList4"/>
    <dgm:cxn modelId="{9BF376B2-41D9-4E4F-ADB6-D5C315D387F8}" srcId="{23FE46DA-E746-41C5-B731-F26B7D52FF0F}" destId="{54A8591E-C10E-4C0C-9F44-51287FCA9418}" srcOrd="0" destOrd="0" parTransId="{CB50011B-3D77-40D5-BE61-7FFF39D0BD04}" sibTransId="{E85BD57A-FDD5-4557-8333-C675F65D7A22}"/>
    <dgm:cxn modelId="{9BCE8A56-DC71-4991-982C-4995966B50F3}" type="presOf" srcId="{FB1D6477-AA63-41B8-A2FE-ED350C83B076}" destId="{409BBAEB-181E-4099-96F4-63475FDA6C1D}" srcOrd="0" destOrd="3" presId="urn:microsoft.com/office/officeart/2005/8/layout/vList4"/>
    <dgm:cxn modelId="{F8D02371-0EE6-43FE-BEDB-914D0D8FBA08}" type="presOf" srcId="{97E05129-1C42-433C-ADF2-7DF61FFA6EAC}" destId="{F1D4DEBB-6037-4403-BC4F-4BB9C3EBAB8D}" srcOrd="0" destOrd="0" presId="urn:microsoft.com/office/officeart/2005/8/layout/vList4"/>
    <dgm:cxn modelId="{90DD8C20-E311-4B9F-96A6-D17A9777E64E}" srcId="{881EEADF-08B0-4AB0-9D10-307AD9B625D3}" destId="{70343FFD-B6F2-4397-AD4A-D8CD4FEF45AF}" srcOrd="2" destOrd="0" parTransId="{67F9A384-AE17-474A-A0CE-F00330F2982F}" sibTransId="{3AB71672-0E1D-4625-847D-04DAFA5781A8}"/>
    <dgm:cxn modelId="{597AF772-55F7-4DC1-BF09-32AE92C04492}" srcId="{54A8591E-C10E-4C0C-9F44-51287FCA9418}" destId="{8086A0B3-8F66-44F6-8E3C-CDECCB86659F}" srcOrd="0" destOrd="0" parTransId="{3C13197E-E4D8-4BB3-AD06-0689969D8F93}" sibTransId="{05CE7697-E10F-4A29-B52E-E9A405736252}"/>
    <dgm:cxn modelId="{066C1B26-9CED-4DA8-9665-E66666A21C63}" type="presOf" srcId="{9E561ED4-C000-4904-BC4D-BE3C82DF1CF7}" destId="{409BBAEB-181E-4099-96F4-63475FDA6C1D}" srcOrd="0" destOrd="1" presId="urn:microsoft.com/office/officeart/2005/8/layout/vList4"/>
    <dgm:cxn modelId="{25A27F79-9CC0-4D22-B630-8BED0CB9BE7C}" srcId="{54A8591E-C10E-4C0C-9F44-51287FCA9418}" destId="{A49ACFD0-8B27-4E68-AA36-0C2807D29D16}" srcOrd="2" destOrd="0" parTransId="{EB1FC6C9-3D15-4D2F-A447-18715F7438C0}" sibTransId="{2E28804E-FD4A-486D-9213-99052DA9D723}"/>
    <dgm:cxn modelId="{B04F7DE0-BC5A-43EA-9640-31B3347BC9E9}" srcId="{70E31512-B1BE-4932-9DFC-882D2C00F0F4}" destId="{3321BC93-599F-417D-B0CD-4D59CE33B1EF}" srcOrd="3" destOrd="0" parTransId="{8E153DF0-86C0-4DB3-9305-84DFA636F597}" sibTransId="{B4480AFE-BB70-446B-A799-93D102783262}"/>
    <dgm:cxn modelId="{E7F1C828-47EA-4796-B811-024B949916B8}" srcId="{97E05129-1C42-433C-ADF2-7DF61FFA6EAC}" destId="{2E57F94F-2EB1-4605-AFDC-558AF33A2B42}" srcOrd="2" destOrd="0" parTransId="{63AA72CA-5614-4713-A301-2E5DAB3B104A}" sibTransId="{4C97671E-AC73-494B-9608-64015F93B47F}"/>
    <dgm:cxn modelId="{9E03D65C-F5E9-474F-AB26-7B696DE10A13}" type="presParOf" srcId="{AAACE27E-3E84-475C-A487-A43BC0C7F277}" destId="{4B8B5D4C-BF5D-494B-A216-6D6940AECBCD}" srcOrd="0" destOrd="0" presId="urn:microsoft.com/office/officeart/2005/8/layout/vList4"/>
    <dgm:cxn modelId="{F82536B7-1E92-4DCC-B6F3-31500AE5B64E}" type="presParOf" srcId="{4B8B5D4C-BF5D-494B-A216-6D6940AECBCD}" destId="{6215CDFF-3621-4863-8CE8-28812C8C1732}" srcOrd="0" destOrd="0" presId="urn:microsoft.com/office/officeart/2005/8/layout/vList4"/>
    <dgm:cxn modelId="{1FDE86BF-9D5D-4A40-B9B7-465AF5F0F966}" type="presParOf" srcId="{4B8B5D4C-BF5D-494B-A216-6D6940AECBCD}" destId="{D52FC6C0-9902-4F45-87C4-1D24F1089362}" srcOrd="1" destOrd="0" presId="urn:microsoft.com/office/officeart/2005/8/layout/vList4"/>
    <dgm:cxn modelId="{2C2234BF-F318-4296-B778-84D273A8497B}" type="presParOf" srcId="{4B8B5D4C-BF5D-494B-A216-6D6940AECBCD}" destId="{F6E8AC89-0D7D-4ED2-8782-C8FB0B1CFC41}" srcOrd="2" destOrd="0" presId="urn:microsoft.com/office/officeart/2005/8/layout/vList4"/>
    <dgm:cxn modelId="{453A409B-A5DF-47E3-9D05-490405DB60D8}" type="presParOf" srcId="{AAACE27E-3E84-475C-A487-A43BC0C7F277}" destId="{35048E64-05E5-4574-93FD-6F1EF809AEEC}" srcOrd="1" destOrd="0" presId="urn:microsoft.com/office/officeart/2005/8/layout/vList4"/>
    <dgm:cxn modelId="{90C5C3FE-0CDE-41D9-A8A2-06F365B06A15}" type="presParOf" srcId="{AAACE27E-3E84-475C-A487-A43BC0C7F277}" destId="{D3D36868-3FFC-402C-82DD-B383933A27A5}" srcOrd="2" destOrd="0" presId="urn:microsoft.com/office/officeart/2005/8/layout/vList4"/>
    <dgm:cxn modelId="{B253DE6B-185C-4B63-802A-EB7A0D6CFF6E}" type="presParOf" srcId="{D3D36868-3FFC-402C-82DD-B383933A27A5}" destId="{F1D4DEBB-6037-4403-BC4F-4BB9C3EBAB8D}" srcOrd="0" destOrd="0" presId="urn:microsoft.com/office/officeart/2005/8/layout/vList4"/>
    <dgm:cxn modelId="{69D8E009-41D1-4F85-90BD-2F1E8C37EAA9}" type="presParOf" srcId="{D3D36868-3FFC-402C-82DD-B383933A27A5}" destId="{A4137B95-D7DF-42E7-A633-AD10799AA8F7}" srcOrd="1" destOrd="0" presId="urn:microsoft.com/office/officeart/2005/8/layout/vList4"/>
    <dgm:cxn modelId="{68CF088B-6F84-4EB7-A681-B7A8190EE94F}" type="presParOf" srcId="{D3D36868-3FFC-402C-82DD-B383933A27A5}" destId="{8A5118EB-BE18-47E9-9AF1-64B6ADD29E71}" srcOrd="2" destOrd="0" presId="urn:microsoft.com/office/officeart/2005/8/layout/vList4"/>
    <dgm:cxn modelId="{32D72441-C5F4-41E8-A08C-814EF43295B7}" type="presParOf" srcId="{AAACE27E-3E84-475C-A487-A43BC0C7F277}" destId="{E0A9E058-13D9-432B-A5F7-2641BBBB660B}" srcOrd="3" destOrd="0" presId="urn:microsoft.com/office/officeart/2005/8/layout/vList4"/>
    <dgm:cxn modelId="{16C8EAE3-BE91-43B1-9342-58310A7E62F7}" type="presParOf" srcId="{AAACE27E-3E84-475C-A487-A43BC0C7F277}" destId="{00B748CA-A2FD-467A-916A-EFFFD742ABCA}" srcOrd="4" destOrd="0" presId="urn:microsoft.com/office/officeart/2005/8/layout/vList4"/>
    <dgm:cxn modelId="{2DEBFB4E-D3D4-4ABB-A256-8BDB702EB486}" type="presParOf" srcId="{00B748CA-A2FD-467A-916A-EFFFD742ABCA}" destId="{409BBAEB-181E-4099-96F4-63475FDA6C1D}" srcOrd="0" destOrd="0" presId="urn:microsoft.com/office/officeart/2005/8/layout/vList4"/>
    <dgm:cxn modelId="{4146AB24-3CF8-4264-994F-4FBEE06B2BCD}" type="presParOf" srcId="{00B748CA-A2FD-467A-916A-EFFFD742ABCA}" destId="{C69052F3-FDED-4117-B73E-459F4F6B4CC6}" srcOrd="1" destOrd="0" presId="urn:microsoft.com/office/officeart/2005/8/layout/vList4"/>
    <dgm:cxn modelId="{679749A1-AF42-4875-A136-F056B027A5BD}" type="presParOf" srcId="{00B748CA-A2FD-467A-916A-EFFFD742ABCA}" destId="{59306740-C6B0-4820-A571-526593348F4B}" srcOrd="2" destOrd="0" presId="urn:microsoft.com/office/officeart/2005/8/layout/vList4"/>
    <dgm:cxn modelId="{A73ABBD3-2FFA-4E2F-8D0F-D50AE9A441CC}" type="presParOf" srcId="{AAACE27E-3E84-475C-A487-A43BC0C7F277}" destId="{27C74661-9105-42FF-A750-6800EED01A19}" srcOrd="5" destOrd="0" presId="urn:microsoft.com/office/officeart/2005/8/layout/vList4"/>
    <dgm:cxn modelId="{A80F97B9-2A64-42B2-9F89-6525CE35F06B}" type="presParOf" srcId="{AAACE27E-3E84-475C-A487-A43BC0C7F277}" destId="{93B4EE0C-4DDE-43F6-9F6F-3E09C7F66419}" srcOrd="6" destOrd="0" presId="urn:microsoft.com/office/officeart/2005/8/layout/vList4"/>
    <dgm:cxn modelId="{F248DFD4-006E-4248-932A-879157D1D949}" type="presParOf" srcId="{93B4EE0C-4DDE-43F6-9F6F-3E09C7F66419}" destId="{69E0F018-E554-47E8-B634-C70A899AA343}" srcOrd="0" destOrd="0" presId="urn:microsoft.com/office/officeart/2005/8/layout/vList4"/>
    <dgm:cxn modelId="{BAF47E00-FD94-4533-B9DB-365D77A31F2B}" type="presParOf" srcId="{93B4EE0C-4DDE-43F6-9F6F-3E09C7F66419}" destId="{0BA5E54B-F996-43AB-9906-D44BB1E44BF1}" srcOrd="1" destOrd="0" presId="urn:microsoft.com/office/officeart/2005/8/layout/vList4"/>
    <dgm:cxn modelId="{7FA034A0-9B01-43E8-9C23-5E59D26A8792}" type="presParOf" srcId="{93B4EE0C-4DDE-43F6-9F6F-3E09C7F66419}" destId="{1255EEC9-EDA1-478E-8EE1-22D515C50747}" srcOrd="2" destOrd="0" presId="urn:microsoft.com/office/officeart/2005/8/layout/vList4"/>
    <dgm:cxn modelId="{8DD617B9-0DDD-450D-871C-9DAB4216C87C}" type="presParOf" srcId="{AAACE27E-3E84-475C-A487-A43BC0C7F277}" destId="{523CEE1C-64DC-482E-BABD-9A03ACB43996}" srcOrd="7" destOrd="0" presId="urn:microsoft.com/office/officeart/2005/8/layout/vList4"/>
    <dgm:cxn modelId="{68C011DF-F046-4CB7-8651-87C2DF2506AD}" type="presParOf" srcId="{AAACE27E-3E84-475C-A487-A43BC0C7F277}" destId="{8BA6A27C-6B37-4400-A5D5-F532ADD9D507}" srcOrd="8" destOrd="0" presId="urn:microsoft.com/office/officeart/2005/8/layout/vList4"/>
    <dgm:cxn modelId="{8CA2F10C-8B49-4859-93B3-2EFFEC301756}" type="presParOf" srcId="{8BA6A27C-6B37-4400-A5D5-F532ADD9D507}" destId="{58B4BCB5-9697-4818-81D1-2EE30437535C}" srcOrd="0" destOrd="0" presId="urn:microsoft.com/office/officeart/2005/8/layout/vList4"/>
    <dgm:cxn modelId="{1E45C5CD-0734-48BE-AC47-E6F8D9820276}" type="presParOf" srcId="{8BA6A27C-6B37-4400-A5D5-F532ADD9D507}" destId="{4A58ED1C-2646-467A-8D60-F6387F1CAE33}" srcOrd="1" destOrd="0" presId="urn:microsoft.com/office/officeart/2005/8/layout/vList4"/>
    <dgm:cxn modelId="{68CADE55-6326-4694-9B8F-CB04DA9232B7}" type="presParOf" srcId="{8BA6A27C-6B37-4400-A5D5-F532ADD9D507}" destId="{B443969F-B11F-4934-BF4D-98B1188B2AD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31" tIns="45716" rIns="91431" bIns="45716" rtlCol="0"/>
          <a:lstStyle>
            <a:lvl1pPr algn="r">
              <a:defRPr sz="1200"/>
            </a:lvl1pPr>
          </a:lstStyle>
          <a:p>
            <a:fld id="{865B05B7-30BB-4A46-A1E3-3B25CD82B53E}" type="datetimeFigureOut">
              <a:rPr lang="en-US" smtClean="0"/>
              <a:t>10/20/2016</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1" tIns="45716" rIns="91431" bIns="45716" rtlCol="0" anchor="b"/>
          <a:lstStyle>
            <a:lvl1pPr algn="r">
              <a:defRPr sz="1200"/>
            </a:lvl1pPr>
          </a:lstStyle>
          <a:p>
            <a:fld id="{2E9381AD-C39C-4061-BBE2-9954B19B41DC}" type="slidenum">
              <a:rPr lang="en-US" smtClean="0"/>
              <a:t>‹#›</a:t>
            </a:fld>
            <a:endParaRPr lang="en-US"/>
          </a:p>
        </p:txBody>
      </p:sp>
    </p:spTree>
    <p:extLst>
      <p:ext uri="{BB962C8B-B14F-4D97-AF65-F5344CB8AC3E}">
        <p14:creationId xmlns:p14="http://schemas.microsoft.com/office/powerpoint/2010/main" val="241686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9" tIns="46585" rIns="93169" bIns="46585" rtlCol="0"/>
          <a:lstStyle>
            <a:lvl1pPr algn="r">
              <a:defRPr sz="1200"/>
            </a:lvl1pPr>
          </a:lstStyle>
          <a:p>
            <a:fld id="{A5DE6276-0D72-462E-9B9A-756785AE37BC}" type="datetimeFigureOut">
              <a:rPr lang="en-US" smtClean="0"/>
              <a:t>10/20/2016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9" tIns="46585" rIns="93169" bIns="46585" rtlCol="0" anchor="b"/>
          <a:lstStyle>
            <a:lvl1pPr algn="r">
              <a:defRPr sz="1200"/>
            </a:lvl1pPr>
          </a:lstStyle>
          <a:p>
            <a:fld id="{46209903-B6CE-438C-91BA-2817B6B66123}" type="slidenum">
              <a:rPr lang="en-US" smtClean="0"/>
              <a:t>‹#›</a:t>
            </a:fld>
            <a:endParaRPr lang="en-US"/>
          </a:p>
        </p:txBody>
      </p:sp>
    </p:spTree>
    <p:extLst>
      <p:ext uri="{BB962C8B-B14F-4D97-AF65-F5344CB8AC3E}">
        <p14:creationId xmlns:p14="http://schemas.microsoft.com/office/powerpoint/2010/main" val="96982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1</a:t>
            </a:fld>
            <a:endParaRPr lang="en-US"/>
          </a:p>
        </p:txBody>
      </p:sp>
    </p:spTree>
    <p:extLst>
      <p:ext uri="{BB962C8B-B14F-4D97-AF65-F5344CB8AC3E}">
        <p14:creationId xmlns:p14="http://schemas.microsoft.com/office/powerpoint/2010/main" val="371175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r>
              <a:rPr lang="en-US" sz="1400" b="1" dirty="0"/>
              <a:t>[See Instructions for Activity 1b]</a:t>
            </a:r>
          </a:p>
          <a:p>
            <a:r>
              <a:rPr lang="en-US" sz="1400" b="1" dirty="0"/>
              <a:t>SHOW: The Personal Information </a:t>
            </a:r>
            <a:r>
              <a:rPr lang="en-US" sz="1400" b="1" dirty="0" err="1"/>
              <a:t>Worklet</a:t>
            </a:r>
            <a:r>
              <a:rPr lang="en-US" sz="1400" b="1" dirty="0"/>
              <a:t> (2m)</a:t>
            </a:r>
          </a:p>
          <a:p>
            <a:pPr marL="457159" lvl="1" defTabSz="914320">
              <a:defRPr/>
            </a:pPr>
            <a:r>
              <a:rPr lang="en-US" b="1" dirty="0"/>
              <a:t>SAY:  </a:t>
            </a:r>
          </a:p>
          <a:p>
            <a:pPr marL="628595" lvl="1" indent="-171434" defTabSz="914320">
              <a:buFont typeface="Arial" panose="020B0604020202020204" pitchFamily="34" charset="0"/>
              <a:buChar char="•"/>
              <a:defRPr/>
            </a:pPr>
            <a:r>
              <a:rPr lang="en-US" dirty="0"/>
              <a:t>“This is where you can update your own personal contact information as well as your Emergency Contact info.  </a:t>
            </a:r>
          </a:p>
          <a:p>
            <a:pPr marL="457159" lvl="1" defTabSz="914320">
              <a:defRPr/>
            </a:pPr>
            <a:r>
              <a:rPr lang="en-US" b="1" dirty="0"/>
              <a:t>SHOW: (but not a full demo)</a:t>
            </a:r>
          </a:p>
          <a:p>
            <a:pPr marL="628595" lvl="1" indent="-171434" defTabSz="914320">
              <a:buFont typeface="Arial" panose="020B0604020202020204" pitchFamily="34" charset="0"/>
              <a:buChar char="•"/>
              <a:defRPr/>
            </a:pPr>
            <a:r>
              <a:rPr lang="en-US" dirty="0"/>
              <a:t>Change &gt; Contact Information</a:t>
            </a:r>
          </a:p>
          <a:p>
            <a:pPr marL="628595" lvl="1" indent="-171434" defTabSz="914320">
              <a:buFont typeface="Arial" panose="020B0604020202020204" pitchFamily="34" charset="0"/>
              <a:buChar char="•"/>
              <a:defRPr/>
            </a:pPr>
            <a:r>
              <a:rPr lang="en-US" dirty="0"/>
              <a:t>Change &gt; Emergency contacts</a:t>
            </a:r>
          </a:p>
          <a:p>
            <a:pPr marL="628595" lvl="1" indent="-171434" defTabSz="914320">
              <a:buFont typeface="Arial" panose="020B0604020202020204" pitchFamily="34" charset="0"/>
              <a:buChar char="•"/>
              <a:defRPr/>
            </a:pPr>
            <a:endParaRPr lang="en-US" dirty="0"/>
          </a:p>
          <a:p>
            <a:pPr marL="457159" lvl="1" defTabSz="914320">
              <a:defRPr/>
            </a:pPr>
            <a:endParaRPr lang="en-US" dirty="0"/>
          </a:p>
          <a:p>
            <a:r>
              <a:rPr lang="en-US" sz="1400" b="1" dirty="0"/>
              <a:t>SHOW: The Benefits </a:t>
            </a:r>
            <a:r>
              <a:rPr lang="en-US" sz="1400" b="1" dirty="0" err="1"/>
              <a:t>Worklet</a:t>
            </a:r>
            <a:r>
              <a:rPr lang="en-US" sz="1400" b="1" dirty="0"/>
              <a:t> (5m)</a:t>
            </a:r>
          </a:p>
          <a:p>
            <a:pPr marL="457159" lvl="1" defTabSz="914320">
              <a:defRPr/>
            </a:pPr>
            <a:r>
              <a:rPr lang="en-US" b="1" dirty="0"/>
              <a:t>SAY:  </a:t>
            </a:r>
          </a:p>
          <a:p>
            <a:pPr marL="628595" lvl="1" indent="-171434" defTabSz="914320">
              <a:buFont typeface="Arial" panose="020B0604020202020204" pitchFamily="34" charset="0"/>
              <a:buChar char="•"/>
              <a:defRPr/>
            </a:pPr>
            <a:r>
              <a:rPr lang="en-US" dirty="0"/>
              <a:t>“With information under the </a:t>
            </a:r>
            <a:r>
              <a:rPr lang="en-US" b="1" dirty="0"/>
              <a:t>View </a:t>
            </a:r>
            <a:r>
              <a:rPr lang="en-US" dirty="0"/>
              <a:t>column, Workday puts your benefits information at your fingertips.  </a:t>
            </a:r>
          </a:p>
          <a:p>
            <a:pPr marL="628595" lvl="1" indent="-171434" defTabSz="914320">
              <a:buFont typeface="Arial" panose="020B0604020202020204" pitchFamily="34" charset="0"/>
              <a:buChar char="•"/>
              <a:defRPr/>
            </a:pPr>
            <a:endParaRPr lang="en-US" dirty="0"/>
          </a:p>
          <a:p>
            <a:pPr marL="628595" lvl="1" indent="-171434" defTabSz="914320">
              <a:buFont typeface="Arial" panose="020B0604020202020204" pitchFamily="34" charset="0"/>
              <a:buChar char="•"/>
              <a:defRPr/>
            </a:pPr>
            <a:r>
              <a:rPr lang="en-US" dirty="0"/>
              <a:t>“In cases of a qualifying life event (</a:t>
            </a:r>
            <a:r>
              <a:rPr lang="en-US" dirty="0" err="1"/>
              <a:t>ie</a:t>
            </a:r>
            <a:r>
              <a:rPr lang="en-US" dirty="0"/>
              <a:t>: marriage, adoption) you can change your benefits elections and upload required supporting documentation!  This is done under the Change column.</a:t>
            </a:r>
          </a:p>
          <a:p>
            <a:pPr marL="628595" lvl="1" indent="-171434" defTabSz="914320">
              <a:buFont typeface="Arial" panose="020B0604020202020204" pitchFamily="34" charset="0"/>
              <a:buChar char="•"/>
              <a:defRPr/>
            </a:pPr>
            <a:endParaRPr lang="en-US" dirty="0"/>
          </a:p>
          <a:p>
            <a:pPr marL="628595" lvl="1" indent="-171434" defTabSz="914320">
              <a:buFont typeface="Arial" panose="020B0604020202020204" pitchFamily="34" charset="0"/>
              <a:buChar char="•"/>
              <a:defRPr/>
            </a:pPr>
            <a:r>
              <a:rPr lang="en-US" dirty="0"/>
              <a:t>“Best of all, Workday enables employee </a:t>
            </a:r>
            <a:r>
              <a:rPr lang="en-US" dirty="0" smtClean="0"/>
              <a:t>deduction </a:t>
            </a:r>
            <a:r>
              <a:rPr lang="en-US" dirty="0"/>
              <a:t>scenarios for both 10 month and 12 month employees, which means  NO MORE DOUBLE DEDUCTION!!!</a:t>
            </a:r>
          </a:p>
          <a:p>
            <a:pPr marL="1085754" lvl="2"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“More info will come next year during Open Enrollment.”  </a:t>
            </a:r>
          </a:p>
          <a:p>
            <a:endParaRPr lang="en-US"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10</a:t>
            </a:fld>
            <a:endParaRPr lang="en-US"/>
          </a:p>
        </p:txBody>
      </p:sp>
    </p:spTree>
    <p:extLst>
      <p:ext uri="{BB962C8B-B14F-4D97-AF65-F5344CB8AC3E}">
        <p14:creationId xmlns:p14="http://schemas.microsoft.com/office/powerpoint/2010/main" val="124117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SHOW </a:t>
            </a:r>
            <a:r>
              <a:rPr lang="en-US" sz="1400" b="1" dirty="0"/>
              <a:t>the Career </a:t>
            </a:r>
            <a:r>
              <a:rPr lang="en-US" sz="1400" b="1" dirty="0" err="1"/>
              <a:t>Worklet</a:t>
            </a:r>
            <a:r>
              <a:rPr lang="en-US" sz="1400" b="1" dirty="0"/>
              <a:t>.      </a:t>
            </a:r>
          </a:p>
          <a:p>
            <a:pPr lvl="1"/>
            <a:r>
              <a:rPr lang="en-US" b="1" dirty="0"/>
              <a:t>SAY</a:t>
            </a:r>
            <a:r>
              <a:rPr lang="en-US" dirty="0"/>
              <a:t>: </a:t>
            </a:r>
          </a:p>
          <a:p>
            <a:pPr marL="628595" lvl="1" indent="-171434">
              <a:buFont typeface="Arial" panose="020B0604020202020204" pitchFamily="34" charset="0"/>
              <a:buChar char="•"/>
            </a:pPr>
            <a:r>
              <a:rPr lang="en-US" dirty="0"/>
              <a:t>“Use the Career </a:t>
            </a:r>
            <a:r>
              <a:rPr lang="en-US" dirty="0" err="1"/>
              <a:t>Worklet</a:t>
            </a:r>
            <a:r>
              <a:rPr lang="en-US" dirty="0"/>
              <a:t> to find Job Openings at CMSD.  </a:t>
            </a:r>
          </a:p>
          <a:p>
            <a:pPr marL="457159" lvl="1"/>
            <a:endParaRPr lang="en-US" b="1" dirty="0"/>
          </a:p>
          <a:p>
            <a:pPr marL="457159" lvl="1"/>
            <a:r>
              <a:rPr lang="en-US" b="1" dirty="0"/>
              <a:t>SHOW and SAY: </a:t>
            </a:r>
          </a:p>
          <a:p>
            <a:pPr marL="628595" lvl="1" indent="-171434">
              <a:buFont typeface="Arial" panose="020B0604020202020204" pitchFamily="34" charset="0"/>
              <a:buChar char="•"/>
            </a:pPr>
            <a:r>
              <a:rPr lang="en-US" dirty="0"/>
              <a:t>Click on Find Jobs.  Then use the filters to narrow options by Job Family, Job Profile, Hiring Manager, Location, and Part Time/Full Time.”</a:t>
            </a:r>
          </a:p>
          <a:p>
            <a:pPr marL="457159" lvl="1"/>
            <a:endParaRPr lang="en-US" dirty="0"/>
          </a:p>
          <a:p>
            <a:pPr marL="628595" lvl="1" indent="-171434">
              <a:buFont typeface="Arial" panose="020B0604020202020204" pitchFamily="34" charset="0"/>
              <a:buChar char="•"/>
            </a:pPr>
            <a:r>
              <a:rPr lang="en-US" dirty="0"/>
              <a:t>There are no jobs to view now in the training system, but all open positions will be viewable from the Career </a:t>
            </a:r>
            <a:r>
              <a:rPr lang="en-US" dirty="0" err="1"/>
              <a:t>Worklet</a:t>
            </a:r>
            <a:r>
              <a:rPr lang="en-US" dirty="0"/>
              <a:t> when we Go Live in December.  Use the Job Aid on Getting Started if you need additional help with your search.</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11</a:t>
            </a:fld>
            <a:endParaRPr lang="en-US"/>
          </a:p>
        </p:txBody>
      </p:sp>
    </p:spTree>
    <p:extLst>
      <p:ext uri="{BB962C8B-B14F-4D97-AF65-F5344CB8AC3E}">
        <p14:creationId xmlns:p14="http://schemas.microsoft.com/office/powerpoint/2010/main" val="188256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US" b="1" dirty="0">
                <a:latin typeface="Corbel" panose="020B0503020204020204" pitchFamily="34" charset="0"/>
              </a:rPr>
              <a:t>POP QUIZ!</a:t>
            </a:r>
          </a:p>
          <a:p>
            <a:pPr marL="228580" indent="-228580">
              <a:buFont typeface="+mj-lt"/>
              <a:buAutoNum type="arabicPeriod"/>
            </a:pPr>
            <a:r>
              <a:rPr lang="en-US" dirty="0" smtClean="0"/>
              <a:t>No more </a:t>
            </a:r>
            <a:r>
              <a:rPr lang="en-US" b="1" dirty="0" smtClean="0"/>
              <a:t>Double Deductions </a:t>
            </a:r>
            <a:r>
              <a:rPr lang="en-US" dirty="0" smtClean="0"/>
              <a:t>in</a:t>
            </a:r>
            <a:r>
              <a:rPr lang="en-US" baseline="0" dirty="0" smtClean="0"/>
              <a:t> the summer months!!!</a:t>
            </a:r>
            <a:endParaRPr lang="en-US" dirty="0" smtClean="0"/>
          </a:p>
          <a:p>
            <a:endParaRPr lang="en-US" b="1" dirty="0">
              <a:latin typeface="Corbel" panose="020B0503020204020204" pitchFamily="34" charset="0"/>
            </a:endParaRPr>
          </a:p>
          <a:p>
            <a:r>
              <a:rPr lang="en-US" b="1" dirty="0">
                <a:latin typeface="Corbel" panose="020B0503020204020204" pitchFamily="34" charset="0"/>
              </a:rPr>
              <a:t>2.   B: Go into Workday and make the change yourself.</a:t>
            </a:r>
          </a:p>
          <a:p>
            <a:pPr defTabSz="914320">
              <a:defRPr/>
            </a:pPr>
            <a:r>
              <a:rPr lang="en-US" b="1" dirty="0">
                <a:latin typeface="Corbel" panose="020B0503020204020204" pitchFamily="34" charset="0"/>
              </a:rPr>
              <a:t> Workday is an Employee Self Service tool.  You can complete many actions on your own, ensuring that information is correct.  </a:t>
            </a:r>
            <a:endParaRPr lang="en-US" dirty="0" smtClean="0"/>
          </a:p>
          <a:p>
            <a:pPr marL="228580" indent="-22858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12</a:t>
            </a:fld>
            <a:endParaRPr lang="en-US"/>
          </a:p>
        </p:txBody>
      </p:sp>
    </p:spTree>
    <p:extLst>
      <p:ext uri="{BB962C8B-B14F-4D97-AF65-F5344CB8AC3E}">
        <p14:creationId xmlns:p14="http://schemas.microsoft.com/office/powerpoint/2010/main" val="174500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r>
              <a:rPr lang="en-US" sz="1400" b="1" dirty="0"/>
              <a:t>PAY WORKLET   [See Instructions for Activity 2]</a:t>
            </a:r>
          </a:p>
          <a:p>
            <a:r>
              <a:rPr lang="en-US" sz="1400" b="1" dirty="0"/>
              <a:t>Under Pay VIEW:</a:t>
            </a:r>
          </a:p>
          <a:p>
            <a:pPr lvl="1"/>
            <a:r>
              <a:rPr lang="en-US" sz="1400" b="1" dirty="0"/>
              <a:t>QUICKLY SAY/SHOW:</a:t>
            </a:r>
          </a:p>
          <a:p>
            <a:pPr marL="685739" lvl="1" indent="-228580">
              <a:buFont typeface="+mj-lt"/>
              <a:buAutoNum type="arabicPeriod"/>
            </a:pPr>
            <a:r>
              <a:rPr lang="en-US" b="1" dirty="0"/>
              <a:t>View </a:t>
            </a:r>
            <a:r>
              <a:rPr lang="en-US" b="1" dirty="0" err="1"/>
              <a:t>Payslips</a:t>
            </a:r>
            <a:r>
              <a:rPr lang="en-US" b="1" dirty="0"/>
              <a:t> </a:t>
            </a:r>
          </a:p>
          <a:p>
            <a:pPr marL="1142899" lvl="2" indent="-228580" defTabSz="914320">
              <a:buFont typeface="Arial" panose="020B0604020202020204" pitchFamily="34" charset="0"/>
              <a:buChar char="•"/>
              <a:defRPr/>
            </a:pPr>
            <a:r>
              <a:rPr lang="en-US" dirty="0"/>
              <a:t>This is where your </a:t>
            </a:r>
            <a:r>
              <a:rPr lang="en-US" dirty="0" err="1"/>
              <a:t>payslips</a:t>
            </a:r>
            <a:r>
              <a:rPr lang="en-US" dirty="0"/>
              <a:t> will appear.</a:t>
            </a:r>
          </a:p>
          <a:p>
            <a:pPr marL="1600058" lvl="3" indent="-228580">
              <a:buFont typeface="Arial" panose="020B0604020202020204" pitchFamily="34" charset="0"/>
              <a:buChar char="•"/>
            </a:pPr>
            <a:r>
              <a:rPr lang="en-US" dirty="0"/>
              <a:t>Handout: new </a:t>
            </a:r>
            <a:r>
              <a:rPr lang="en-US" dirty="0" err="1"/>
              <a:t>payslip</a:t>
            </a:r>
            <a:r>
              <a:rPr lang="en-US" dirty="0"/>
              <a:t> </a:t>
            </a:r>
          </a:p>
          <a:p>
            <a:pPr marL="2057218" lvl="4" indent="-228580">
              <a:buFont typeface="Arial" panose="020B0604020202020204" pitchFamily="34" charset="0"/>
              <a:buChar char="•"/>
            </a:pPr>
            <a:r>
              <a:rPr lang="en-US" dirty="0"/>
              <a:t>Review </a:t>
            </a:r>
            <a:r>
              <a:rPr lang="en-US" dirty="0" err="1"/>
              <a:t>payslip</a:t>
            </a:r>
            <a:r>
              <a:rPr lang="en-US" dirty="0"/>
              <a:t> with participants.</a:t>
            </a:r>
          </a:p>
          <a:p>
            <a:pPr marL="2057218" lvl="4" indent="-228580">
              <a:buFont typeface="Arial" panose="020B0604020202020204" pitchFamily="34" charset="0"/>
              <a:buChar char="•"/>
            </a:pPr>
            <a:r>
              <a:rPr lang="en-US" dirty="0"/>
              <a:t>Point out itemized supplemental pays, employer paid benefits, and employee benefit deductions.</a:t>
            </a:r>
          </a:p>
          <a:p>
            <a:pPr marL="1600058" lvl="3" indent="-228580">
              <a:buFont typeface="Arial" panose="020B0604020202020204" pitchFamily="34" charset="0"/>
              <a:buChar char="•"/>
            </a:pPr>
            <a:r>
              <a:rPr lang="en-US" dirty="0"/>
              <a:t>Supplemental pay items appear as separate line items.</a:t>
            </a:r>
          </a:p>
          <a:p>
            <a:pPr marL="1600058" lvl="3" indent="-228580">
              <a:buFont typeface="Arial" panose="020B0604020202020204" pitchFamily="34" charset="0"/>
              <a:buChar char="•"/>
            </a:pPr>
            <a:r>
              <a:rPr lang="en-US" dirty="0"/>
              <a:t>SAY:  We will no longer mail pay slips.  Your old pay slips will not be in Workday, but you can view them </a:t>
            </a:r>
            <a:r>
              <a:rPr lang="en-US" dirty="0" smtClean="0"/>
              <a:t>from </a:t>
            </a:r>
            <a:r>
              <a:rPr lang="en-US" dirty="0" err="1" smtClean="0"/>
              <a:t>ESWeb</a:t>
            </a:r>
            <a:r>
              <a:rPr lang="en-US" dirty="0" smtClean="0"/>
              <a:t>.</a:t>
            </a:r>
            <a:endParaRPr lang="en-US" dirty="0"/>
          </a:p>
          <a:p>
            <a:pPr marL="685739" lvl="1" indent="-228580">
              <a:buAutoNum type="arabicPeriod"/>
            </a:pPr>
            <a:r>
              <a:rPr lang="en-US" b="1" dirty="0"/>
              <a:t>Bonus &amp; One Time Payment history</a:t>
            </a:r>
          </a:p>
          <a:p>
            <a:pPr marL="1142899" lvl="2" indent="-228580">
              <a:buFont typeface="Arial" panose="020B0604020202020204" pitchFamily="34" charset="0"/>
              <a:buChar char="•"/>
            </a:pPr>
            <a:r>
              <a:rPr lang="en-US" dirty="0"/>
              <a:t>This is where supplemental pays and differentials appear.</a:t>
            </a:r>
          </a:p>
          <a:p>
            <a:pPr marL="685739" lvl="1" indent="-228580">
              <a:buFont typeface="+mj-lt"/>
              <a:buAutoNum type="arabicPeriod"/>
            </a:pPr>
            <a:r>
              <a:rPr lang="en-US" b="1" dirty="0"/>
              <a:t>My Tax documents (W4s) </a:t>
            </a:r>
            <a:endParaRPr lang="en-US" dirty="0"/>
          </a:p>
          <a:p>
            <a:pPr marL="1142899" lvl="2" indent="-228580">
              <a:buFont typeface="Arial" panose="020B0604020202020204" pitchFamily="34" charset="0"/>
              <a:buChar char="•"/>
            </a:pPr>
            <a:r>
              <a:rPr lang="en-US" dirty="0"/>
              <a:t>This is where you locate your W4s</a:t>
            </a:r>
          </a:p>
          <a:p>
            <a:pPr marL="1600058" lvl="3" indent="-228580">
              <a:buFont typeface="Arial" panose="020B0604020202020204" pitchFamily="34" charset="0"/>
              <a:buChar char="•"/>
            </a:pPr>
            <a:r>
              <a:rPr lang="en-US" dirty="0"/>
              <a:t>These will be mailed in 2017.  After that you will need to access them from Workday.</a:t>
            </a:r>
            <a:endParaRPr lang="en-US" b="1" dirty="0"/>
          </a:p>
          <a:p>
            <a:pPr marL="685739" lvl="1" indent="-228580">
              <a:buFont typeface="+mj-lt"/>
              <a:buAutoNum type="arabicPeriod"/>
            </a:pPr>
            <a:endParaRPr lang="en-US" dirty="0"/>
          </a:p>
          <a:p>
            <a:pPr lvl="0"/>
            <a:r>
              <a:rPr lang="en-US" b="1" dirty="0"/>
              <a:t>Under Pay ACTIONS: </a:t>
            </a:r>
            <a:endParaRPr lang="en-US" dirty="0"/>
          </a:p>
          <a:p>
            <a:pPr lvl="1"/>
            <a:r>
              <a:rPr lang="en-US" b="1" dirty="0"/>
              <a:t>SAY:</a:t>
            </a:r>
          </a:p>
          <a:p>
            <a:pPr marL="628595" lvl="1" indent="-171434">
              <a:buFont typeface="Arial" panose="020B0604020202020204" pitchFamily="34" charset="0"/>
              <a:buChar char="•"/>
            </a:pPr>
            <a:r>
              <a:rPr lang="en-US" b="1" dirty="0"/>
              <a:t>  </a:t>
            </a:r>
            <a:r>
              <a:rPr lang="en-US" dirty="0"/>
              <a:t>“Employee Self Service means that you can make updates to your tax </a:t>
            </a:r>
            <a:r>
              <a:rPr lang="en-US" dirty="0" smtClean="0"/>
              <a:t>withholdings, </a:t>
            </a:r>
            <a:r>
              <a:rPr lang="en-US" dirty="0"/>
              <a:t>add or change direct deposit </a:t>
            </a:r>
            <a:r>
              <a:rPr lang="en-US" dirty="0" smtClean="0"/>
              <a:t>information, and a host of other things.”</a:t>
            </a:r>
            <a:endParaRPr lang="en-US" dirty="0"/>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“You can change your tax withholding elections from </a:t>
            </a:r>
            <a:r>
              <a:rPr lang="en-US" b="1" dirty="0"/>
              <a:t>Actions &gt; Withholding Elections</a:t>
            </a:r>
            <a:r>
              <a:rPr lang="en-US" dirty="0"/>
              <a:t>.</a:t>
            </a:r>
          </a:p>
          <a:p>
            <a:pPr marL="628595" lvl="1" indent="-171434">
              <a:buFont typeface="Arial" panose="020B0604020202020204" pitchFamily="34" charset="0"/>
              <a:buChar char="•"/>
            </a:pPr>
            <a:r>
              <a:rPr lang="en-US" dirty="0"/>
              <a:t> You can change your direct deposit or </a:t>
            </a:r>
            <a:r>
              <a:rPr lang="en-US" dirty="0" err="1"/>
              <a:t>paycard</a:t>
            </a:r>
            <a:r>
              <a:rPr lang="en-US" dirty="0"/>
              <a:t> information, and add additional accounts from </a:t>
            </a:r>
            <a:r>
              <a:rPr lang="en-US" b="1" dirty="0"/>
              <a:t>Actions &gt; Payment Elections</a:t>
            </a:r>
            <a:r>
              <a:rPr lang="en-US" dirty="0"/>
              <a:t>.  You can have up to 10 accounts.”</a:t>
            </a:r>
          </a:p>
          <a:p>
            <a:pPr marL="628595" lvl="1" indent="-171434" defTabSz="914320">
              <a:buFont typeface="Arial" panose="020B0604020202020204" pitchFamily="34" charset="0"/>
              <a:buChar char="•"/>
              <a:defRPr/>
            </a:pPr>
            <a:r>
              <a:rPr lang="en-US" dirty="0"/>
              <a:t>Your current direct deposit accounts will be carried over to Workday.  You do not need to do anything unless you want to add or change an account.</a:t>
            </a:r>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“Watch the Getting Started videos for more detailed information on how to make these changes.”</a:t>
            </a:r>
          </a:p>
          <a:p>
            <a:endParaRPr lang="en-US" dirty="0" smtClean="0"/>
          </a:p>
          <a:p>
            <a:pPr marL="171434" indent="-17143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13</a:t>
            </a:fld>
            <a:endParaRPr lang="en-US"/>
          </a:p>
        </p:txBody>
      </p:sp>
    </p:spTree>
    <p:extLst>
      <p:ext uri="{BB962C8B-B14F-4D97-AF65-F5344CB8AC3E}">
        <p14:creationId xmlns:p14="http://schemas.microsoft.com/office/powerpoint/2010/main" val="103786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Font typeface="+mj-lt"/>
              <a:buAutoNum type="arabicPeriod"/>
            </a:pPr>
            <a:r>
              <a:rPr lang="en-US" dirty="0" smtClean="0"/>
              <a:t>No—CMSD will no longer mail</a:t>
            </a:r>
            <a:r>
              <a:rPr lang="en-US" baseline="0" dirty="0" smtClean="0"/>
              <a:t> your</a:t>
            </a:r>
            <a:r>
              <a:rPr lang="en-US" dirty="0" smtClean="0"/>
              <a:t> </a:t>
            </a:r>
            <a:r>
              <a:rPr lang="en-US" dirty="0" err="1" smtClean="0"/>
              <a:t>payslips</a:t>
            </a:r>
            <a:r>
              <a:rPr lang="en-US" dirty="0" smtClean="0"/>
              <a:t>.  You will need to</a:t>
            </a:r>
            <a:r>
              <a:rPr lang="en-US" baseline="0" dirty="0" smtClean="0"/>
              <a:t> go into Workday to view them.</a:t>
            </a:r>
          </a:p>
          <a:p>
            <a:pPr marL="228580" indent="-228580">
              <a:buFont typeface="+mj-lt"/>
              <a:buAutoNum type="arabicPeriod"/>
            </a:pPr>
            <a:r>
              <a:rPr lang="en-US" baseline="0" dirty="0" smtClean="0"/>
              <a:t>Nothing.  Your current accounts will be carried over into Workday from the current system.</a:t>
            </a:r>
          </a:p>
          <a:p>
            <a:pPr marL="228580" indent="-228580">
              <a:buFont typeface="+mj-lt"/>
              <a:buAutoNum type="arabicPeriod"/>
            </a:pPr>
            <a:r>
              <a:rPr lang="en-US" baseline="0" dirty="0" smtClean="0"/>
              <a:t>Bonus!  You can have up to 10 direct deposit accounts.</a:t>
            </a:r>
          </a:p>
          <a:p>
            <a:pPr marL="228580" indent="-22858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14</a:t>
            </a:fld>
            <a:endParaRPr lang="en-US"/>
          </a:p>
        </p:txBody>
      </p:sp>
    </p:spTree>
    <p:extLst>
      <p:ext uri="{BB962C8B-B14F-4D97-AF65-F5344CB8AC3E}">
        <p14:creationId xmlns:p14="http://schemas.microsoft.com/office/powerpoint/2010/main" val="223995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Payroll process</a:t>
            </a:r>
            <a:r>
              <a:rPr lang="en-US" baseline="0" dirty="0" smtClean="0"/>
              <a:t> so you know</a:t>
            </a:r>
            <a:r>
              <a:rPr lang="en-US" dirty="0" smtClean="0"/>
              <a:t> how Payroll knows what</a:t>
            </a:r>
            <a:r>
              <a:rPr lang="en-US" baseline="0" dirty="0" smtClean="0"/>
              <a:t> to pay you for.  Workday puts the accuracy of your paycheck in your hands—here’s how…</a:t>
            </a:r>
          </a:p>
        </p:txBody>
      </p:sp>
      <p:sp>
        <p:nvSpPr>
          <p:cNvPr id="4" name="Slide Number Placeholder 3"/>
          <p:cNvSpPr>
            <a:spLocks noGrp="1"/>
          </p:cNvSpPr>
          <p:nvPr>
            <p:ph type="sldNum" sz="quarter" idx="10"/>
          </p:nvPr>
        </p:nvSpPr>
        <p:spPr/>
        <p:txBody>
          <a:bodyPr/>
          <a:lstStyle/>
          <a:p>
            <a:fld id="{46209903-B6CE-438C-91BA-2817B6B66123}" type="slidenum">
              <a:rPr lang="en-US" smtClean="0"/>
              <a:t>15</a:t>
            </a:fld>
            <a:endParaRPr lang="en-US"/>
          </a:p>
        </p:txBody>
      </p:sp>
    </p:spTree>
    <p:extLst>
      <p:ext uri="{BB962C8B-B14F-4D97-AF65-F5344CB8AC3E}">
        <p14:creationId xmlns:p14="http://schemas.microsoft.com/office/powerpoint/2010/main" val="316391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Tracking  (45min) </a:t>
            </a:r>
            <a:endParaRPr lang="en-US" b="1" dirty="0" smtClean="0"/>
          </a:p>
          <a:p>
            <a:r>
              <a:rPr lang="en-US" b="1" dirty="0" smtClean="0"/>
              <a:t>[See Activity Instructions #3]</a:t>
            </a:r>
          </a:p>
        </p:txBody>
      </p:sp>
      <p:sp>
        <p:nvSpPr>
          <p:cNvPr id="4" name="Slide Number Placeholder 3"/>
          <p:cNvSpPr>
            <a:spLocks noGrp="1"/>
          </p:cNvSpPr>
          <p:nvPr>
            <p:ph type="sldNum" sz="quarter" idx="10"/>
          </p:nvPr>
        </p:nvSpPr>
        <p:spPr/>
        <p:txBody>
          <a:bodyPr/>
          <a:lstStyle/>
          <a:p>
            <a:fld id="{46209903-B6CE-438C-91BA-2817B6B66123}" type="slidenum">
              <a:rPr lang="en-US" smtClean="0"/>
              <a:t>16</a:t>
            </a:fld>
            <a:endParaRPr lang="en-US"/>
          </a:p>
        </p:txBody>
      </p:sp>
    </p:spTree>
    <p:extLst>
      <p:ext uri="{BB962C8B-B14F-4D97-AF65-F5344CB8AC3E}">
        <p14:creationId xmlns:p14="http://schemas.microsoft.com/office/powerpoint/2010/main" val="303967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17</a:t>
            </a:fld>
            <a:endParaRPr lang="en-US"/>
          </a:p>
        </p:txBody>
      </p:sp>
    </p:spTree>
    <p:extLst>
      <p:ext uri="{BB962C8B-B14F-4D97-AF65-F5344CB8AC3E}">
        <p14:creationId xmlns:p14="http://schemas.microsoft.com/office/powerpoint/2010/main" val="287940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r>
              <a:rPr lang="en-US" dirty="0" smtClean="0"/>
              <a:t>This is the </a:t>
            </a:r>
            <a:r>
              <a:rPr lang="en-US" baseline="0" dirty="0" smtClean="0"/>
              <a:t>time entry </a:t>
            </a:r>
            <a:r>
              <a:rPr lang="en-US" dirty="0" smtClean="0"/>
              <a:t>work flow for CTU members</a:t>
            </a:r>
            <a:r>
              <a:rPr lang="en-US" baseline="0" dirty="0" smtClean="0"/>
              <a:t> including</a:t>
            </a:r>
            <a:r>
              <a:rPr lang="en-US" dirty="0" smtClean="0"/>
              <a:t> Teachers, Paras and</a:t>
            </a:r>
            <a:r>
              <a:rPr lang="en-US" baseline="0" dirty="0" smtClean="0"/>
              <a:t> RSPs.  Let’s talk through the workflow first and then we will go into the system and practice entering time.  (review by </a:t>
            </a:r>
            <a:r>
              <a:rPr lang="en-US" baseline="0" dirty="0" err="1" smtClean="0"/>
              <a:t>swimlane</a:t>
            </a:r>
            <a:r>
              <a:rPr lang="en-US" baseline="0" dirty="0" smtClean="0"/>
              <a:t>)</a:t>
            </a:r>
          </a:p>
          <a:p>
            <a:endParaRPr lang="en-US" baseline="0" dirty="0" smtClean="0"/>
          </a:p>
          <a:p>
            <a:pPr marL="228580" indent="-228580">
              <a:buFont typeface="+mj-lt"/>
              <a:buAutoNum type="arabicPeriod"/>
            </a:pPr>
            <a:r>
              <a:rPr lang="en-US" baseline="0" dirty="0" smtClean="0"/>
              <a:t>Teachers, Paras and RSPs use Workday’s Web Calendar to check in for regular time worked.  Regular time is entered as a day. </a:t>
            </a:r>
          </a:p>
          <a:p>
            <a:pPr marL="228580" indent="-228580">
              <a:buFont typeface="+mj-lt"/>
              <a:buAutoNum type="arabicPeriod"/>
            </a:pPr>
            <a:endParaRPr lang="en-US" baseline="0" dirty="0" smtClean="0"/>
          </a:p>
          <a:p>
            <a:pPr marL="224241" indent="-228580">
              <a:buFont typeface="+mj-lt"/>
              <a:buAutoNum type="arabicPeriod"/>
            </a:pPr>
            <a:r>
              <a:rPr lang="en-US" dirty="0" smtClean="0"/>
              <a:t>To </a:t>
            </a:r>
            <a:r>
              <a:rPr lang="en-US" dirty="0"/>
              <a:t>be paid for Supplemental activities including class coverages and PD, you must enter this work in Workday.  These entries should be made in the web calendar daily. We will practice this in a moment.</a:t>
            </a:r>
          </a:p>
          <a:p>
            <a:pPr marL="228580" indent="-228580">
              <a:buFont typeface="+mj-lt"/>
              <a:buAutoNum type="arabicPeriod"/>
            </a:pPr>
            <a:endParaRPr lang="en-US" dirty="0"/>
          </a:p>
          <a:p>
            <a:pPr marL="228580" indent="-228580">
              <a:buFont typeface="+mj-lt"/>
              <a:buAutoNum type="arabicPeriod"/>
            </a:pPr>
            <a:r>
              <a:rPr lang="en-US" dirty="0"/>
              <a:t>Bi-weekly (every other Friday) you will submit your time worked and confirm certification of effort.</a:t>
            </a:r>
          </a:p>
          <a:p>
            <a:pPr marL="228580" indent="-228580">
              <a:buFont typeface="+mj-lt"/>
              <a:buAutoNum type="arabicPeriod"/>
            </a:pPr>
            <a:endParaRPr lang="en-US" dirty="0"/>
          </a:p>
          <a:p>
            <a:pPr marL="228580" indent="-228580">
              <a:buFont typeface="+mj-lt"/>
              <a:buAutoNum type="arabicPeriod"/>
            </a:pPr>
            <a:r>
              <a:rPr lang="en-US" dirty="0"/>
              <a:t>Time worked is then sent to the Timekeeper (Secretaries) for validation which they complete on Monday.</a:t>
            </a:r>
          </a:p>
          <a:p>
            <a:pPr marL="228580" indent="-228580">
              <a:buFont typeface="+mj-lt"/>
              <a:buAutoNum type="arabicPeriod"/>
            </a:pPr>
            <a:endParaRPr lang="en-US" dirty="0"/>
          </a:p>
          <a:p>
            <a:pPr marL="228580" indent="-228580">
              <a:buFont typeface="+mj-lt"/>
              <a:buAutoNum type="arabicPeriod"/>
            </a:pPr>
            <a:r>
              <a:rPr lang="en-US" dirty="0"/>
              <a:t>Time is sent for Manager approval on Tuesday.  Upon approval the time entry is forwarded to payroll for payment.</a:t>
            </a:r>
          </a:p>
          <a:p>
            <a:pPr lvl="0"/>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18</a:t>
            </a:fld>
            <a:endParaRPr lang="en-US"/>
          </a:p>
        </p:txBody>
      </p:sp>
    </p:spTree>
    <p:extLst>
      <p:ext uri="{BB962C8B-B14F-4D97-AF65-F5344CB8AC3E}">
        <p14:creationId xmlns:p14="http://schemas.microsoft.com/office/powerpoint/2010/main" val="227894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[See Activity Instructions #3—CTU]</a:t>
            </a:r>
          </a:p>
          <a:p>
            <a:r>
              <a:rPr lang="en-US" sz="1200" b="1" kern="1200" dirty="0" smtClean="0">
                <a:solidFill>
                  <a:schemeClr val="tx1"/>
                </a:solidFill>
                <a:effectLst/>
                <a:latin typeface="+mn-lt"/>
                <a:ea typeface="+mn-ea"/>
                <a:cs typeface="+mn-cs"/>
              </a:rPr>
              <a:t>Background: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Time is recorded with the </a:t>
            </a:r>
            <a:r>
              <a:rPr lang="en-US" sz="1200" b="1" kern="1200" dirty="0" smtClean="0">
                <a:solidFill>
                  <a:schemeClr val="tx1"/>
                </a:solidFill>
                <a:effectLst/>
                <a:latin typeface="+mn-lt"/>
                <a:ea typeface="+mn-ea"/>
                <a:cs typeface="+mn-cs"/>
              </a:rPr>
              <a:t>Web Calendar as 1 day.</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regular pay, </a:t>
            </a:r>
            <a:r>
              <a:rPr lang="en-US" sz="1200" b="1" kern="1200" dirty="0" smtClean="0">
                <a:solidFill>
                  <a:schemeClr val="tx1"/>
                </a:solidFill>
                <a:effectLst/>
                <a:latin typeface="+mn-lt"/>
                <a:ea typeface="+mn-ea"/>
                <a:cs typeface="+mn-cs"/>
              </a:rPr>
              <a:t>Supplemental Pay </a:t>
            </a:r>
            <a:r>
              <a:rPr lang="en-US" sz="1200" kern="1200" dirty="0" smtClean="0">
                <a:solidFill>
                  <a:schemeClr val="tx1"/>
                </a:solidFill>
                <a:effectLst/>
                <a:latin typeface="+mn-lt"/>
                <a:ea typeface="+mn-ea"/>
                <a:cs typeface="+mn-cs"/>
              </a:rPr>
              <a:t>is recorded in the Time </a:t>
            </a:r>
            <a:r>
              <a:rPr lang="en-US" sz="1200" kern="1200" dirty="0" err="1" smtClean="0">
                <a:solidFill>
                  <a:schemeClr val="tx1"/>
                </a:solidFill>
                <a:effectLst/>
                <a:latin typeface="+mn-lt"/>
                <a:ea typeface="+mn-ea"/>
                <a:cs typeface="+mn-cs"/>
              </a:rPr>
              <a:t>worklet</a:t>
            </a:r>
            <a:r>
              <a:rPr lang="en-US" sz="1200" kern="1200" dirty="0" smtClean="0">
                <a:solidFill>
                  <a:schemeClr val="tx1"/>
                </a:solidFill>
                <a:effectLst/>
                <a:latin typeface="+mn-lt"/>
                <a:ea typeface="+mn-ea"/>
                <a:cs typeface="+mn-cs"/>
              </a:rPr>
              <a:t> by specifying the appropriate Time Type.  Supplemental Pay options are configured to show only those relevant to your job type.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CTU members are able to correct time entry errors without assistance if time has not yet been submitted.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Regular Time Worked:</a:t>
            </a:r>
            <a:r>
              <a:rPr lang="en-US" sz="1200" b="1" kern="1200" baseline="0" dirty="0" smtClean="0">
                <a:solidFill>
                  <a:schemeClr val="tx1"/>
                </a:solidFill>
                <a:effectLst/>
                <a:latin typeface="+mn-lt"/>
                <a:ea typeface="+mn-ea"/>
                <a:cs typeface="+mn-cs"/>
              </a:rPr>
              <a:t> Checked In</a:t>
            </a:r>
          </a:p>
          <a:p>
            <a:pPr marL="457200" lvl="1" indent="0">
              <a:buFont typeface="Arial" panose="020B0604020202020204" pitchFamily="34" charset="0"/>
              <a:buNone/>
            </a:pPr>
            <a:r>
              <a:rPr lang="en-US" sz="1200" b="0" kern="1200" dirty="0" smtClean="0">
                <a:solidFill>
                  <a:schemeClr val="tx1"/>
                </a:solidFill>
                <a:effectLst/>
                <a:latin typeface="+mn-lt"/>
                <a:ea typeface="+mn-ea"/>
                <a:cs typeface="+mn-cs"/>
              </a:rPr>
              <a:t>Note: Check in is a Workday-delivered term.  You are not physically checking in at an exact time.  Rather, you are indicating you worked for the regular work day.</a:t>
            </a: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Supplemental</a:t>
            </a:r>
            <a:r>
              <a:rPr lang="en-US" sz="1200" b="1" kern="1200" baseline="0" dirty="0" smtClean="0">
                <a:solidFill>
                  <a:schemeClr val="tx1"/>
                </a:solidFill>
                <a:effectLst/>
                <a:latin typeface="+mn-lt"/>
                <a:ea typeface="+mn-ea"/>
                <a:cs typeface="+mn-cs"/>
              </a:rPr>
              <a:t> Pay:</a:t>
            </a: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   Class</a:t>
            </a:r>
            <a:r>
              <a:rPr lang="en-US" sz="1200" b="1" kern="1200" baseline="0" dirty="0" smtClean="0">
                <a:solidFill>
                  <a:schemeClr val="tx1"/>
                </a:solidFill>
                <a:effectLst/>
                <a:latin typeface="+mn-lt"/>
                <a:ea typeface="+mn-ea"/>
                <a:cs typeface="+mn-cs"/>
              </a:rPr>
              <a:t> Coverage:</a:t>
            </a:r>
          </a:p>
          <a:p>
            <a:pPr marL="685800" lvl="1" indent="-228600">
              <a:buFont typeface="+mj-lt"/>
              <a:buAutoNum type="arabicPeriod"/>
            </a:pPr>
            <a:r>
              <a:rPr lang="en-US" sz="1200" b="1" kern="1200" baseline="0" dirty="0" smtClean="0">
                <a:solidFill>
                  <a:schemeClr val="tx1"/>
                </a:solidFill>
                <a:effectLst/>
                <a:latin typeface="+mn-lt"/>
                <a:ea typeface="+mn-ea"/>
                <a:cs typeface="+mn-cs"/>
              </a:rPr>
              <a:t>Add Unit</a:t>
            </a:r>
            <a:r>
              <a:rPr lang="en-US" sz="1200" b="0" kern="1200" baseline="0" dirty="0" smtClean="0">
                <a:solidFill>
                  <a:schemeClr val="tx1"/>
                </a:solidFill>
                <a:effectLst/>
                <a:latin typeface="+mn-lt"/>
                <a:ea typeface="+mn-ea"/>
                <a:cs typeface="+mn-cs"/>
              </a:rPr>
              <a:t>—how many class coverages of that type did you do that day?</a:t>
            </a:r>
          </a:p>
          <a:p>
            <a:pPr marL="685800" lvl="1" indent="-228600">
              <a:buFont typeface="+mj-lt"/>
              <a:buAutoNum type="arabicPeriod"/>
            </a:pPr>
            <a:r>
              <a:rPr lang="en-US" sz="1200" b="1" kern="1200" baseline="0" dirty="0" smtClean="0">
                <a:solidFill>
                  <a:schemeClr val="tx1"/>
                </a:solidFill>
                <a:effectLst/>
                <a:latin typeface="+mn-lt"/>
                <a:ea typeface="+mn-ea"/>
                <a:cs typeface="+mn-cs"/>
              </a:rPr>
              <a:t>Details: </a:t>
            </a:r>
            <a:r>
              <a:rPr lang="en-US" sz="1200" b="0" kern="1200" baseline="0" dirty="0" smtClean="0">
                <a:solidFill>
                  <a:schemeClr val="tx1"/>
                </a:solidFill>
                <a:effectLst/>
                <a:latin typeface="+mn-lt"/>
                <a:ea typeface="+mn-ea"/>
                <a:cs typeface="+mn-cs"/>
              </a:rPr>
              <a:t>Enter periods covered and name of teacher you covered for</a:t>
            </a:r>
          </a:p>
          <a:p>
            <a:pPr marL="457200" lvl="1" indent="0">
              <a:buFont typeface="Arial" panose="020B0604020202020204" pitchFamily="34" charset="0"/>
              <a:buNone/>
            </a:pPr>
            <a:r>
              <a:rPr lang="en-US" sz="1200" b="0" kern="1200" baseline="0" dirty="0" smtClean="0">
                <a:solidFill>
                  <a:schemeClr val="tx1"/>
                </a:solidFill>
                <a:effectLst/>
                <a:latin typeface="+mn-lt"/>
                <a:ea typeface="+mn-ea"/>
                <a:cs typeface="+mn-cs"/>
              </a:rPr>
              <a:t>Teachers could have multiple class coverages in a day, of different types</a:t>
            </a:r>
          </a:p>
          <a:p>
            <a:pPr marL="0" lvl="0" indent="0">
              <a:buFont typeface="Arial" panose="020B0604020202020204" pitchFamily="34" charset="0"/>
              <a:buNone/>
            </a:pPr>
            <a:r>
              <a:rPr lang="en-US" sz="1200" b="1" kern="1200" baseline="0" dirty="0" smtClean="0">
                <a:solidFill>
                  <a:schemeClr val="tx1"/>
                </a:solidFill>
                <a:effectLst/>
                <a:latin typeface="+mn-lt"/>
                <a:ea typeface="+mn-ea"/>
                <a:cs typeface="+mn-cs"/>
              </a:rPr>
              <a:t>   Professional Development:</a:t>
            </a:r>
            <a:endParaRPr lang="en-US" sz="1200" b="1" kern="1200" dirty="0" smtClean="0">
              <a:solidFill>
                <a:schemeClr val="tx1"/>
              </a:solidFill>
              <a:effectLst/>
              <a:latin typeface="+mn-lt"/>
              <a:ea typeface="+mn-ea"/>
              <a:cs typeface="+mn-cs"/>
            </a:endParaRPr>
          </a:p>
          <a:p>
            <a:pPr marL="685800" lvl="1" indent="-228600">
              <a:buFont typeface="+mj-lt"/>
              <a:buAutoNum type="arabicPeriod"/>
            </a:pPr>
            <a:r>
              <a:rPr lang="en-US" b="1" dirty="0" smtClean="0"/>
              <a:t>Enter</a:t>
            </a:r>
            <a:r>
              <a:rPr lang="en-US" b="1" baseline="0" dirty="0" smtClean="0"/>
              <a:t> Session Name, Session Number, location and time</a:t>
            </a:r>
            <a:endParaRPr lang="en-US" b="1" dirty="0" smtClean="0"/>
          </a:p>
          <a:p>
            <a:endParaRPr lang="en-US" dirty="0" smtClean="0"/>
          </a:p>
          <a:p>
            <a:r>
              <a:rPr lang="en-US" b="1" dirty="0" smtClean="0"/>
              <a:t>Autofill from previous week</a:t>
            </a:r>
            <a:r>
              <a:rPr lang="en-US" b="0" dirty="0" smtClean="0"/>
              <a:t>—it is suggested</a:t>
            </a:r>
            <a:r>
              <a:rPr lang="en-US" b="0" baseline="0" dirty="0" smtClean="0"/>
              <a:t> that you </a:t>
            </a:r>
            <a:r>
              <a:rPr lang="en-US" b="0" dirty="0" smtClean="0"/>
              <a:t>do not</a:t>
            </a:r>
            <a:r>
              <a:rPr lang="en-US" b="0" baseline="0" dirty="0" smtClean="0"/>
              <a:t> check the “Copy Details &amp; Comments” box if you have supplemental pay from the prior week.</a:t>
            </a:r>
            <a:endParaRPr lang="en-US" b="1" dirty="0" smtClean="0"/>
          </a:p>
          <a:p>
            <a:endParaRPr lang="en-US" b="1" dirty="0" smtClean="0"/>
          </a:p>
          <a:p>
            <a:r>
              <a:rPr lang="en-US" b="1" dirty="0" smtClean="0"/>
              <a:t>Split and Multiple Jobs</a:t>
            </a:r>
            <a:r>
              <a:rPr lang="en-US" b="1" baseline="0" dirty="0" smtClean="0"/>
              <a:t> (for Tutor)</a:t>
            </a:r>
            <a:endParaRPr lang="en-US" b="1" dirty="0" smtClean="0"/>
          </a:p>
          <a:p>
            <a:pPr marL="685800" lvl="1" indent="-228600">
              <a:buFont typeface="+mj-lt"/>
              <a:buAutoNum type="arabicPeriod"/>
            </a:pPr>
            <a:r>
              <a:rPr lang="en-US" dirty="0" smtClean="0"/>
              <a:t>Select </a:t>
            </a:r>
            <a:r>
              <a:rPr lang="en-US" b="1" dirty="0" smtClean="0"/>
              <a:t>Position</a:t>
            </a:r>
          </a:p>
          <a:p>
            <a:pPr marL="685800" lvl="1" indent="-228600">
              <a:buFont typeface="+mj-lt"/>
              <a:buAutoNum type="arabicPeriod"/>
            </a:pPr>
            <a:r>
              <a:rPr lang="en-US" dirty="0" smtClean="0"/>
              <a:t>Select </a:t>
            </a:r>
            <a:r>
              <a:rPr lang="en-US" b="1" dirty="0" smtClean="0"/>
              <a:t>Time Type </a:t>
            </a:r>
            <a:r>
              <a:rPr lang="en-US" dirty="0" smtClean="0"/>
              <a:t>&gt; Time Entry Code &gt; Regular Worked Time</a:t>
            </a:r>
          </a:p>
          <a:p>
            <a:pPr marL="685800" lvl="1" indent="-228600">
              <a:buFont typeface="+mj-lt"/>
              <a:buAutoNum type="arabicPeriod"/>
            </a:pPr>
            <a:r>
              <a:rPr lang="en-US" dirty="0" smtClean="0"/>
              <a:t>Enter</a:t>
            </a:r>
            <a:r>
              <a:rPr lang="en-US" baseline="0" dirty="0" smtClean="0"/>
              <a:t> </a:t>
            </a:r>
            <a:r>
              <a:rPr lang="en-US" b="1" dirty="0" smtClean="0"/>
              <a:t>Hours </a:t>
            </a:r>
            <a:r>
              <a:rPr lang="en-US" dirty="0" smtClean="0"/>
              <a:t>worked</a:t>
            </a:r>
          </a:p>
          <a:p>
            <a:endParaRPr lang="en-US" dirty="0" smtClean="0"/>
          </a:p>
          <a:p>
            <a:r>
              <a:rPr lang="en-US" b="1" dirty="0" smtClean="0"/>
              <a:t>Submit Time—</a:t>
            </a:r>
            <a:r>
              <a:rPr lang="en-US" b="0" dirty="0" smtClean="0"/>
              <a:t>on</a:t>
            </a:r>
            <a:r>
              <a:rPr lang="en-US" b="1" baseline="0" dirty="0" smtClean="0"/>
              <a:t> </a:t>
            </a:r>
            <a:r>
              <a:rPr lang="en-US" baseline="0" dirty="0" smtClean="0"/>
              <a:t>Friday paydays</a:t>
            </a:r>
          </a:p>
          <a:p>
            <a:endParaRPr lang="en-US" baseline="0" dirty="0" smtClean="0"/>
          </a:p>
          <a:p>
            <a:r>
              <a:rPr lang="en-US" b="1" baseline="0" dirty="0" smtClean="0"/>
              <a:t>Modify Time</a:t>
            </a:r>
          </a:p>
          <a:p>
            <a:pPr marL="685800" lvl="1" indent="-228600">
              <a:buFont typeface="+mj-lt"/>
              <a:buAutoNum type="arabicPeriod"/>
            </a:pPr>
            <a:r>
              <a:rPr lang="en-US" b="1" dirty="0" smtClean="0"/>
              <a:t>Modify</a:t>
            </a:r>
            <a:r>
              <a:rPr lang="en-US" b="1" baseline="0" dirty="0" smtClean="0"/>
              <a:t> Time before submitting—</a:t>
            </a:r>
            <a:r>
              <a:rPr lang="en-US" b="0" baseline="0" dirty="0" smtClean="0"/>
              <a:t>click </a:t>
            </a:r>
            <a:r>
              <a:rPr lang="en-US" baseline="0" dirty="0" smtClean="0"/>
              <a:t>on entry in Web calendar and modify</a:t>
            </a:r>
          </a:p>
          <a:p>
            <a:pPr marL="685800" lvl="1" indent="-228600">
              <a:buFont typeface="+mj-lt"/>
              <a:buAutoNum type="arabicPeriod"/>
            </a:pPr>
            <a:r>
              <a:rPr lang="en-US" b="1" baseline="0" dirty="0" smtClean="0"/>
              <a:t>Modify Time after submitting—</a:t>
            </a:r>
            <a:r>
              <a:rPr lang="en-US" b="0" baseline="0" dirty="0" smtClean="0"/>
              <a:t>Ask</a:t>
            </a:r>
            <a:r>
              <a:rPr lang="en-US" b="1" baseline="0" dirty="0" smtClean="0"/>
              <a:t> </a:t>
            </a:r>
            <a:r>
              <a:rPr lang="en-US" baseline="0" dirty="0" smtClean="0"/>
              <a:t>Timekeeper for assistance</a:t>
            </a:r>
            <a:endParaRPr lang="en-US"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19</a:t>
            </a:fld>
            <a:endParaRPr lang="en-US"/>
          </a:p>
        </p:txBody>
      </p:sp>
    </p:spTree>
    <p:extLst>
      <p:ext uri="{BB962C8B-B14F-4D97-AF65-F5344CB8AC3E}">
        <p14:creationId xmlns:p14="http://schemas.microsoft.com/office/powerpoint/2010/main" val="217141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Workday Training!</a:t>
            </a:r>
          </a:p>
          <a:p>
            <a:r>
              <a:rPr lang="en-US" dirty="0" smtClean="0"/>
              <a:t>CMSD is a</a:t>
            </a:r>
            <a:r>
              <a:rPr lang="en-US" baseline="0" dirty="0" smtClean="0"/>
              <a:t> place where l</a:t>
            </a:r>
            <a:r>
              <a:rPr lang="en-US" dirty="0" smtClean="0"/>
              <a:t>earning happens everyday…by our students in our school classrooms.  And by our employees, finding better ways to do things.  </a:t>
            </a:r>
          </a:p>
          <a:p>
            <a:endParaRPr lang="en-US" dirty="0" smtClean="0"/>
          </a:p>
          <a:p>
            <a:r>
              <a:rPr lang="en-US" dirty="0" smtClean="0"/>
              <a:t>Today we are learning to use elements of a new tool. </a:t>
            </a:r>
          </a:p>
          <a:p>
            <a:r>
              <a:rPr lang="en-US" dirty="0" smtClean="0"/>
              <a:t>Why?  To help us streamline processes and maintain more accurate data. </a:t>
            </a:r>
          </a:p>
          <a:p>
            <a:r>
              <a:rPr lang="en-US" dirty="0" smtClean="0"/>
              <a:t>So that we can increase our focus on the students!</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a:t>
            </a:fld>
            <a:endParaRPr lang="en-US"/>
          </a:p>
        </p:txBody>
      </p:sp>
    </p:spTree>
    <p:extLst>
      <p:ext uri="{BB962C8B-B14F-4D97-AF65-F5344CB8AC3E}">
        <p14:creationId xmlns:p14="http://schemas.microsoft.com/office/powerpoint/2010/main" val="29367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submitted it, you must contact your timekeeper and ask them to send it back or revise it for you.</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20</a:t>
            </a:fld>
            <a:endParaRPr lang="en-US"/>
          </a:p>
        </p:txBody>
      </p:sp>
    </p:spTree>
    <p:extLst>
      <p:ext uri="{BB962C8B-B14F-4D97-AF65-F5344CB8AC3E}">
        <p14:creationId xmlns:p14="http://schemas.microsoft.com/office/powerpoint/2010/main" val="393332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21</a:t>
            </a:fld>
            <a:endParaRPr lang="en-US"/>
          </a:p>
        </p:txBody>
      </p:sp>
    </p:spTree>
    <p:extLst>
      <p:ext uri="{BB962C8B-B14F-4D97-AF65-F5344CB8AC3E}">
        <p14:creationId xmlns:p14="http://schemas.microsoft.com/office/powerpoint/2010/main" val="480196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[See Activity Instructions #4]</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22</a:t>
            </a:fld>
            <a:endParaRPr lang="en-US"/>
          </a:p>
        </p:txBody>
      </p:sp>
    </p:spTree>
    <p:extLst>
      <p:ext uri="{BB962C8B-B14F-4D97-AF65-F5344CB8AC3E}">
        <p14:creationId xmlns:p14="http://schemas.microsoft.com/office/powerpoint/2010/main" val="4028726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r>
              <a:rPr lang="en-US" dirty="0" smtClean="0"/>
              <a:t>Teachers</a:t>
            </a:r>
            <a:r>
              <a:rPr lang="en-US" baseline="0" dirty="0" smtClean="0"/>
              <a:t> and Para’s do NOT use Workday for requesting time off.  Teachers and Paras continue to use </a:t>
            </a:r>
            <a:r>
              <a:rPr lang="en-US" baseline="0" dirty="0" err="1" smtClean="0"/>
              <a:t>SmartFind</a:t>
            </a:r>
            <a:r>
              <a:rPr lang="en-US" baseline="0" dirty="0" smtClean="0"/>
              <a:t> Express to request time off.  </a:t>
            </a:r>
            <a:r>
              <a:rPr lang="en-US" baseline="0" dirty="0" err="1" smtClean="0"/>
              <a:t>SmartFind</a:t>
            </a:r>
            <a:r>
              <a:rPr lang="en-US" baseline="0" dirty="0" smtClean="0"/>
              <a:t> Express (SFE) is integrated with Workday so that approved time off requests in SFE populate in your Workday Time Off calendar.</a:t>
            </a:r>
          </a:p>
          <a:p>
            <a:endParaRPr lang="en-US" b="1" i="1" baseline="0" dirty="0" smtClean="0"/>
          </a:p>
          <a:p>
            <a:pPr defTabSz="914320">
              <a:defRPr/>
            </a:pPr>
            <a:r>
              <a:rPr lang="en-US" dirty="0"/>
              <a:t>If you have an </a:t>
            </a:r>
            <a:r>
              <a:rPr lang="en-US" dirty="0" smtClean="0"/>
              <a:t>absence</a:t>
            </a:r>
            <a:r>
              <a:rPr lang="en-US" baseline="0" dirty="0" smtClean="0"/>
              <a:t> </a:t>
            </a:r>
            <a:r>
              <a:rPr lang="en-US" dirty="0" smtClean="0"/>
              <a:t>event </a:t>
            </a:r>
            <a:r>
              <a:rPr lang="en-US" dirty="0"/>
              <a:t>that was not recorded in </a:t>
            </a:r>
            <a:r>
              <a:rPr lang="en-US" dirty="0" err="1"/>
              <a:t>SmartFind</a:t>
            </a:r>
            <a:r>
              <a:rPr lang="en-US" dirty="0"/>
              <a:t> Express, </a:t>
            </a:r>
            <a:r>
              <a:rPr lang="en-US" dirty="0" smtClean="0"/>
              <a:t>you</a:t>
            </a:r>
            <a:r>
              <a:rPr lang="en-US" baseline="0" dirty="0" smtClean="0"/>
              <a:t> must </a:t>
            </a:r>
            <a:r>
              <a:rPr lang="en-US" dirty="0" smtClean="0"/>
              <a:t>let </a:t>
            </a:r>
            <a:r>
              <a:rPr lang="en-US" dirty="0"/>
              <a:t>your Timekeeper know.  They will record it for you.</a:t>
            </a:r>
          </a:p>
          <a:p>
            <a:endParaRPr lang="en-US" baseline="0" dirty="0" smtClean="0"/>
          </a:p>
          <a:p>
            <a:r>
              <a:rPr lang="en-US" dirty="0" smtClean="0"/>
              <a:t>All</a:t>
            </a:r>
            <a:r>
              <a:rPr lang="en-US" baseline="0" dirty="0" smtClean="0"/>
              <a:t> CTU members can enjoy viewing accurate Time Off balances from Workday at any time.  Let‘s take a look! </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23</a:t>
            </a:fld>
            <a:endParaRPr lang="en-US"/>
          </a:p>
        </p:txBody>
      </p:sp>
    </p:spTree>
    <p:extLst>
      <p:ext uri="{BB962C8B-B14F-4D97-AF65-F5344CB8AC3E}">
        <p14:creationId xmlns:p14="http://schemas.microsoft.com/office/powerpoint/2010/main" val="1540011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recap of</a:t>
            </a:r>
            <a:r>
              <a:rPr lang="en-US" baseline="0" dirty="0" smtClean="0"/>
              <a:t> the Time Tracking and Time Off Process for Teachers and Paras.</a:t>
            </a:r>
          </a:p>
          <a:p>
            <a:r>
              <a:rPr lang="en-US" b="1" baseline="0" dirty="0" smtClean="0"/>
              <a:t>HANDOUT: Fast Facts for CTU members.</a:t>
            </a:r>
            <a:endParaRPr lang="en-US" b="1" dirty="0"/>
          </a:p>
        </p:txBody>
      </p:sp>
      <p:sp>
        <p:nvSpPr>
          <p:cNvPr id="4" name="Slide Number Placeholder 3"/>
          <p:cNvSpPr>
            <a:spLocks noGrp="1"/>
          </p:cNvSpPr>
          <p:nvPr>
            <p:ph type="sldNum" sz="quarter" idx="10"/>
          </p:nvPr>
        </p:nvSpPr>
        <p:spPr/>
        <p:txBody>
          <a:bodyPr/>
          <a:lstStyle/>
          <a:p>
            <a:fld id="{46209903-B6CE-438C-91BA-2817B6B66123}" type="slidenum">
              <a:rPr lang="en-US" smtClean="0"/>
              <a:t>24</a:t>
            </a:fld>
            <a:endParaRPr lang="en-US"/>
          </a:p>
        </p:txBody>
      </p:sp>
    </p:spTree>
    <p:extLst>
      <p:ext uri="{BB962C8B-B14F-4D97-AF65-F5344CB8AC3E}">
        <p14:creationId xmlns:p14="http://schemas.microsoft.com/office/powerpoint/2010/main" val="191667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Font typeface="+mj-lt"/>
              <a:buAutoNum type="arabicPeriod"/>
            </a:pPr>
            <a:r>
              <a:rPr lang="en-US" dirty="0" smtClean="0"/>
              <a:t>Time or Time Off </a:t>
            </a:r>
            <a:r>
              <a:rPr lang="en-US" dirty="0" err="1" smtClean="0"/>
              <a:t>Worklet</a:t>
            </a:r>
            <a:endParaRPr lang="en-US" dirty="0" smtClean="0"/>
          </a:p>
          <a:p>
            <a:pPr marL="228580" indent="-228580">
              <a:buFont typeface="+mj-lt"/>
              <a:buAutoNum type="arabicPeriod"/>
            </a:pPr>
            <a:r>
              <a:rPr lang="en-US" dirty="0" smtClean="0"/>
              <a:t>Time Off </a:t>
            </a:r>
            <a:r>
              <a:rPr lang="en-US" dirty="0" err="1" smtClean="0"/>
              <a:t>Worklet</a:t>
            </a:r>
            <a:endParaRPr lang="en-US" dirty="0" smtClean="0"/>
          </a:p>
          <a:p>
            <a:pPr marL="228580" indent="-228580">
              <a:buFont typeface="+mj-lt"/>
              <a:buAutoNum type="arabicPeriod"/>
            </a:pPr>
            <a:r>
              <a:rPr lang="en-US" dirty="0" smtClean="0">
                <a:solidFill>
                  <a:srgbClr val="FF0000"/>
                </a:solidFill>
              </a:rPr>
              <a:t>Any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6209903-B6CE-438C-91BA-2817B6B66123}" type="slidenum">
              <a:rPr lang="en-US" smtClean="0"/>
              <a:t>25</a:t>
            </a:fld>
            <a:endParaRPr lang="en-US"/>
          </a:p>
        </p:txBody>
      </p:sp>
    </p:spTree>
    <p:extLst>
      <p:ext uri="{BB962C8B-B14F-4D97-AF65-F5344CB8AC3E}">
        <p14:creationId xmlns:p14="http://schemas.microsoft.com/office/powerpoint/2010/main" val="145871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26</a:t>
            </a:fld>
            <a:endParaRPr lang="en-US"/>
          </a:p>
        </p:txBody>
      </p:sp>
    </p:spTree>
    <p:extLst>
      <p:ext uri="{BB962C8B-B14F-4D97-AF65-F5344CB8AC3E}">
        <p14:creationId xmlns:p14="http://schemas.microsoft.com/office/powerpoint/2010/main" val="1773800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p>
          <a:p>
            <a:pPr marL="171434" indent="-171434">
              <a:buFont typeface="Arial" panose="020B0604020202020204" pitchFamily="34" charset="0"/>
              <a:buChar char="•"/>
            </a:pPr>
            <a:r>
              <a:rPr lang="en-US" dirty="0"/>
              <a:t>Employees can use the mobile version of Workday for many functions.    </a:t>
            </a:r>
            <a:endParaRPr lang="en-US" sz="800" dirty="0"/>
          </a:p>
          <a:p>
            <a:pPr marL="0" indent="0" defTabSz="914320">
              <a:buFont typeface="Arial" panose="020B0604020202020204" pitchFamily="34" charset="0"/>
              <a:buNone/>
              <a:defRPr/>
            </a:pPr>
            <a:endParaRPr lang="en-US" sz="1100" dirty="0"/>
          </a:p>
          <a:p>
            <a:pPr marL="171434" indent="-171434" defTabSz="914320">
              <a:buFont typeface="Arial" panose="020B0604020202020204" pitchFamily="34" charset="0"/>
              <a:buChar char="•"/>
              <a:defRPr/>
            </a:pPr>
            <a:r>
              <a:rPr lang="en-US" sz="1100" dirty="0"/>
              <a:t>Use the Job Aid out on Getting Started to get connected with mobile!</a:t>
            </a:r>
          </a:p>
          <a:p>
            <a:pPr marL="171434" indent="-171434">
              <a:buFont typeface="Arial" panose="020B0604020202020204" pitchFamily="34" charset="0"/>
              <a:buChar char="•"/>
            </a:pPr>
            <a:endParaRPr lang="en-US" sz="1100" dirty="0"/>
          </a:p>
          <a:p>
            <a:pPr marL="171434" indent="-171434">
              <a:buFont typeface="Arial" panose="020B0604020202020204" pitchFamily="34" charset="0"/>
              <a:buChar char="•"/>
            </a:pPr>
            <a:r>
              <a:rPr lang="en-US" i="1" dirty="0"/>
              <a:t>Note: Some functionality may not be available on the mobile app.  </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27</a:t>
            </a:fld>
            <a:endParaRPr lang="en-US"/>
          </a:p>
        </p:txBody>
      </p:sp>
    </p:spTree>
    <p:extLst>
      <p:ext uri="{BB962C8B-B14F-4D97-AF65-F5344CB8AC3E}">
        <p14:creationId xmlns:p14="http://schemas.microsoft.com/office/powerpoint/2010/main" val="1275268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Let’s</a:t>
            </a:r>
            <a:r>
              <a:rPr lang="en-US" baseline="0" dirty="0" smtClean="0"/>
              <a:t> begin to wrap up and review final steps.</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28</a:t>
            </a:fld>
            <a:endParaRPr lang="en-US"/>
          </a:p>
        </p:txBody>
      </p:sp>
    </p:spTree>
    <p:extLst>
      <p:ext uri="{BB962C8B-B14F-4D97-AF65-F5344CB8AC3E}">
        <p14:creationId xmlns:p14="http://schemas.microsoft.com/office/powerpoint/2010/main" val="592293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34" indent="-171434">
              <a:buFont typeface="Arial" panose="020B0604020202020204" pitchFamily="34" charset="0"/>
              <a:buChar char="•"/>
            </a:pPr>
            <a:r>
              <a:rPr lang="en-US" dirty="0"/>
              <a:t>Finance &amp; Procurement is coming on or before July 2017.   </a:t>
            </a:r>
          </a:p>
          <a:p>
            <a:pPr marL="171434" indent="-171434">
              <a:buFont typeface="Arial" panose="020B0604020202020204" pitchFamily="34" charset="0"/>
              <a:buChar char="•"/>
            </a:pPr>
            <a:r>
              <a:rPr lang="en-US" dirty="0"/>
              <a:t>Non-bargaining and CRESS employees will be using the Performance module for upcoming performance evaluation process.</a:t>
            </a:r>
          </a:p>
          <a:p>
            <a:endParaRPr lang="en-US" dirty="0"/>
          </a:p>
          <a:p>
            <a:r>
              <a:rPr lang="en-US" dirty="0"/>
              <a:t>CRESS:  Classified Represented Educational Support Staff (</a:t>
            </a:r>
            <a:r>
              <a:rPr lang="en-US" dirty="0" err="1"/>
              <a:t>ie</a:t>
            </a:r>
            <a:r>
              <a:rPr lang="en-US" dirty="0"/>
              <a:t>: cleaners, food svc, transport, laborer)</a:t>
            </a:r>
          </a:p>
        </p:txBody>
      </p:sp>
      <p:sp>
        <p:nvSpPr>
          <p:cNvPr id="4" name="Slide Number Placeholder 3"/>
          <p:cNvSpPr>
            <a:spLocks noGrp="1"/>
          </p:cNvSpPr>
          <p:nvPr>
            <p:ph type="sldNum" sz="quarter" idx="10"/>
          </p:nvPr>
        </p:nvSpPr>
        <p:spPr/>
        <p:txBody>
          <a:bodyPr/>
          <a:lstStyle/>
          <a:p>
            <a:fld id="{46209903-B6CE-438C-91BA-2817B6B66123}" type="slidenum">
              <a:rPr lang="en-US" smtClean="0"/>
              <a:t>29</a:t>
            </a:fld>
            <a:endParaRPr lang="en-US"/>
          </a:p>
        </p:txBody>
      </p:sp>
    </p:spTree>
    <p:extLst>
      <p:ext uri="{BB962C8B-B14F-4D97-AF65-F5344CB8AC3E}">
        <p14:creationId xmlns:p14="http://schemas.microsoft.com/office/powerpoint/2010/main" val="117900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HR, Payroll and Finance tool to help make processes more efficient and effective.</a:t>
            </a:r>
          </a:p>
          <a:p>
            <a:r>
              <a:rPr lang="en-US" dirty="0" smtClean="0"/>
              <a:t>Some Systems are Going</a:t>
            </a:r>
            <a:r>
              <a:rPr lang="en-US" baseline="0" dirty="0" smtClean="0"/>
              <a:t> away.  Others have integrations with Workday. </a:t>
            </a:r>
            <a:endParaRPr lang="en-US" dirty="0" smtClean="0"/>
          </a:p>
          <a:p>
            <a:r>
              <a:rPr lang="en-US" b="1" dirty="0" smtClean="0"/>
              <a:t>Click on the Workday</a:t>
            </a:r>
            <a:r>
              <a:rPr lang="en-US" b="1" baseline="0" dirty="0" smtClean="0"/>
              <a:t> picture to play video.  </a:t>
            </a:r>
          </a:p>
          <a:p>
            <a:endParaRPr lang="en-US" dirty="0" smtClean="0"/>
          </a:p>
          <a:p>
            <a:r>
              <a:rPr lang="en-US" dirty="0" smtClean="0"/>
              <a:t>How will</a:t>
            </a:r>
            <a:r>
              <a:rPr lang="en-US" baseline="0" dirty="0" smtClean="0"/>
              <a:t> Workday help? No MORE PAPER!!!</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a:t>
            </a:fld>
            <a:endParaRPr lang="en-US"/>
          </a:p>
        </p:txBody>
      </p:sp>
    </p:spTree>
    <p:extLst>
      <p:ext uri="{BB962C8B-B14F-4D97-AF65-F5344CB8AC3E}">
        <p14:creationId xmlns:p14="http://schemas.microsoft.com/office/powerpoint/2010/main" val="372906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Today</a:t>
            </a:r>
            <a:r>
              <a:rPr lang="en-US" baseline="0" dirty="0" smtClean="0"/>
              <a:t> we were in the Training system.  When we Go Live, you will access the Production System from this link on the Workday Website.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30</a:t>
            </a:fld>
            <a:endParaRPr lang="en-US"/>
          </a:p>
        </p:txBody>
      </p:sp>
    </p:spTree>
    <p:extLst>
      <p:ext uri="{BB962C8B-B14F-4D97-AF65-F5344CB8AC3E}">
        <p14:creationId xmlns:p14="http://schemas.microsoft.com/office/powerpoint/2010/main" val="429673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31</a:t>
            </a:fld>
            <a:endParaRPr lang="en-US"/>
          </a:p>
        </p:txBody>
      </p:sp>
    </p:spTree>
    <p:extLst>
      <p:ext uri="{BB962C8B-B14F-4D97-AF65-F5344CB8AC3E}">
        <p14:creationId xmlns:p14="http://schemas.microsoft.com/office/powerpoint/2010/main" val="3790940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What if</a:t>
            </a:r>
            <a:r>
              <a:rPr lang="en-US" baseline="0" dirty="0" smtClean="0"/>
              <a:t> you get stuck?</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32</a:t>
            </a:fld>
            <a:endParaRPr lang="en-US"/>
          </a:p>
        </p:txBody>
      </p:sp>
    </p:spTree>
    <p:extLst>
      <p:ext uri="{BB962C8B-B14F-4D97-AF65-F5344CB8AC3E}">
        <p14:creationId xmlns:p14="http://schemas.microsoft.com/office/powerpoint/2010/main" val="2308594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33</a:t>
            </a:fld>
            <a:endParaRPr lang="en-US"/>
          </a:p>
        </p:txBody>
      </p:sp>
    </p:spTree>
    <p:extLst>
      <p:ext uri="{BB962C8B-B14F-4D97-AF65-F5344CB8AC3E}">
        <p14:creationId xmlns:p14="http://schemas.microsoft.com/office/powerpoint/2010/main" val="546875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  This is what the Contact Us</a:t>
            </a:r>
            <a:r>
              <a:rPr lang="en-US" baseline="0" dirty="0" smtClean="0"/>
              <a:t> </a:t>
            </a:r>
            <a:r>
              <a:rPr lang="en-US" dirty="0" smtClean="0"/>
              <a:t>form looks like.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34</a:t>
            </a:fld>
            <a:endParaRPr lang="en-US"/>
          </a:p>
        </p:txBody>
      </p:sp>
    </p:spTree>
    <p:extLst>
      <p:ext uri="{BB962C8B-B14F-4D97-AF65-F5344CB8AC3E}">
        <p14:creationId xmlns:p14="http://schemas.microsoft.com/office/powerpoint/2010/main" val="2017340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pPr marL="171434" indent="-171434">
              <a:buFont typeface="Arial" panose="020B0604020202020204" pitchFamily="34" charset="0"/>
              <a:buChar char="•"/>
            </a:pPr>
            <a:r>
              <a:rPr lang="en-US" dirty="0" smtClean="0"/>
              <a:t>Thank you for your participation!</a:t>
            </a:r>
            <a:r>
              <a:rPr lang="en-US" baseline="0" dirty="0" smtClean="0"/>
              <a:t>  We look forward to continuing the journey as together we prepare for this new tool!</a:t>
            </a:r>
          </a:p>
          <a:p>
            <a:pPr marL="171434" indent="-171434">
              <a:buFont typeface="Arial" panose="020B0604020202020204" pitchFamily="34" charset="0"/>
              <a:buChar char="•"/>
            </a:pPr>
            <a:endParaRPr lang="en-US" baseline="0" dirty="0" smtClean="0"/>
          </a:p>
          <a:p>
            <a:pPr marL="171434" indent="-171434">
              <a:buFont typeface="Arial" panose="020B0604020202020204" pitchFamily="34" charset="0"/>
              <a:buChar char="•"/>
            </a:pPr>
            <a:r>
              <a:rPr lang="en-US" baseline="0" dirty="0" smtClean="0"/>
              <a:t>One final step before class is done…a sort of formal graduation step and to help us continue to improve.  Please complete the class evaluation and Training-sign off.  </a:t>
            </a:r>
            <a:endParaRPr lang="en-US" dirty="0" smtClean="0"/>
          </a:p>
          <a:p>
            <a:endParaRPr lang="en-US" baseline="0" dirty="0" smtClean="0"/>
          </a:p>
          <a:p>
            <a:r>
              <a:rPr lang="en-US" baseline="0" dirty="0" smtClean="0"/>
              <a:t>The Evaluation can be found from the Workday Webpage&gt;Training tab &gt; Training Evaluation link.</a:t>
            </a:r>
          </a:p>
          <a:p>
            <a:pPr marL="228580" indent="-228580">
              <a:buFont typeface="+mj-lt"/>
              <a:buAutoNum type="arabicPeriod"/>
            </a:pPr>
            <a:endParaRPr lang="en-US" baseline="0" dirty="0" smtClean="0"/>
          </a:p>
          <a:p>
            <a:pPr marL="0" indent="0">
              <a:buFont typeface="+mj-lt"/>
              <a:buNone/>
            </a:pPr>
            <a:r>
              <a:rPr lang="en-US" baseline="0" dirty="0" smtClean="0"/>
              <a:t>The Training Sign-Off link is a simple acknowledgement statement.</a:t>
            </a:r>
          </a:p>
        </p:txBody>
      </p:sp>
      <p:sp>
        <p:nvSpPr>
          <p:cNvPr id="4" name="Slide Number Placeholder 3"/>
          <p:cNvSpPr>
            <a:spLocks noGrp="1"/>
          </p:cNvSpPr>
          <p:nvPr>
            <p:ph type="sldNum" sz="quarter" idx="10"/>
          </p:nvPr>
        </p:nvSpPr>
        <p:spPr/>
        <p:txBody>
          <a:bodyPr/>
          <a:lstStyle/>
          <a:p>
            <a:fld id="{46209903-B6CE-438C-91BA-2817B6B66123}" type="slidenum">
              <a:rPr lang="en-US" smtClean="0"/>
              <a:t>35</a:t>
            </a:fld>
            <a:endParaRPr lang="en-US"/>
          </a:p>
        </p:txBody>
      </p:sp>
    </p:spTree>
    <p:extLst>
      <p:ext uri="{BB962C8B-B14F-4D97-AF65-F5344CB8AC3E}">
        <p14:creationId xmlns:p14="http://schemas.microsoft.com/office/powerpoint/2010/main" val="357113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of WORKDAY</a:t>
            </a:r>
          </a:p>
          <a:p>
            <a:endParaRPr lang="en-US" dirty="0"/>
          </a:p>
          <a:p>
            <a:r>
              <a:rPr lang="en-US" dirty="0"/>
              <a:t>Who will use it?</a:t>
            </a:r>
          </a:p>
          <a:p>
            <a:r>
              <a:rPr lang="en-US" dirty="0"/>
              <a:t>All</a:t>
            </a:r>
            <a:r>
              <a:rPr lang="en-US" baseline="0" dirty="0"/>
              <a:t> employees will use the system, including substitutes.</a:t>
            </a:r>
          </a:p>
          <a:p>
            <a:endParaRPr lang="en-US" dirty="0"/>
          </a:p>
          <a:p>
            <a:r>
              <a:rPr lang="en-US" dirty="0"/>
              <a:t>Who built it?</a:t>
            </a:r>
          </a:p>
          <a:p>
            <a:r>
              <a:rPr lang="en-US" dirty="0"/>
              <a:t>Not</a:t>
            </a:r>
            <a:r>
              <a:rPr lang="en-US" baseline="0" dirty="0"/>
              <a:t> built in a vacuum—these people and </a:t>
            </a:r>
            <a:r>
              <a:rPr lang="en-US" u="sng" baseline="0" dirty="0"/>
              <a:t>many more </a:t>
            </a:r>
            <a:r>
              <a:rPr lang="en-US" baseline="0" dirty="0"/>
              <a:t>helped configure it for CMSD needs. And we say Thank you!</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4</a:t>
            </a:fld>
            <a:endParaRPr lang="en-US"/>
          </a:p>
        </p:txBody>
      </p:sp>
    </p:spTree>
    <p:extLst>
      <p:ext uri="{BB962C8B-B14F-4D97-AF65-F5344CB8AC3E}">
        <p14:creationId xmlns:p14="http://schemas.microsoft.com/office/powerpoint/2010/main" val="178171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No</a:t>
            </a:r>
            <a:r>
              <a:rPr lang="en-US" baseline="0" dirty="0" smtClean="0"/>
              <a:t> matter where you are in the organization you will experience benefits of Workday.</a:t>
            </a:r>
          </a:p>
          <a:p>
            <a:endParaRPr lang="en-US" baseline="0" dirty="0" smtClean="0"/>
          </a:p>
          <a:p>
            <a:r>
              <a:rPr lang="en-US" dirty="0" smtClean="0"/>
              <a:t>We will all</a:t>
            </a:r>
            <a:r>
              <a:rPr lang="en-US" baseline="0" dirty="0" smtClean="0"/>
              <a:t> experience the benefit of having immediate access to data that is important to us.  This data is private and secure in our own storage space.   Additionally, the system is not driven by SSN, but EEID.</a:t>
            </a:r>
          </a:p>
          <a:p>
            <a:endParaRPr lang="en-US" baseline="0" dirty="0" smtClean="0"/>
          </a:p>
          <a:p>
            <a:pPr lvl="0"/>
            <a:r>
              <a:rPr lang="en-US" b="1" dirty="0"/>
              <a:t>Talk about security here: </a:t>
            </a:r>
            <a:endParaRPr lang="en-US" dirty="0"/>
          </a:p>
          <a:p>
            <a:pPr marL="628595" lvl="1" indent="-171434">
              <a:buFont typeface="Arial" panose="020B0604020202020204" pitchFamily="34" charset="0"/>
              <a:buChar char="•"/>
            </a:pPr>
            <a:r>
              <a:rPr lang="en-US" b="1" dirty="0"/>
              <a:t>You may be wondering about who has access to Info--What info is available to people?  What can my managers see about me?</a:t>
            </a:r>
            <a:endParaRPr lang="en-US" dirty="0"/>
          </a:p>
          <a:p>
            <a:pPr marL="628595" lvl="1" indent="-171434">
              <a:buFont typeface="Arial" panose="020B0604020202020204" pitchFamily="34" charset="0"/>
              <a:buChar char="•"/>
            </a:pPr>
            <a:r>
              <a:rPr lang="en-US" b="1" dirty="0"/>
              <a:t>What about other </a:t>
            </a:r>
            <a:r>
              <a:rPr lang="en-US" b="1" dirty="0" err="1"/>
              <a:t>ees</a:t>
            </a:r>
            <a:r>
              <a:rPr lang="en-US" b="1" dirty="0"/>
              <a:t>?  What can I see about others?</a:t>
            </a:r>
            <a:endParaRPr lang="en-US" dirty="0"/>
          </a:p>
          <a:p>
            <a:pPr marL="628595" lvl="1" indent="-171434">
              <a:buFont typeface="Arial" panose="020B0604020202020204" pitchFamily="34" charset="0"/>
              <a:buChar char="•"/>
            </a:pPr>
            <a:r>
              <a:rPr lang="en-US" b="1" dirty="0"/>
              <a:t>Info about your role and work location is available for others in the org.  Your personal info is not.</a:t>
            </a:r>
            <a:endParaRPr lang="en-US" dirty="0"/>
          </a:p>
          <a:p>
            <a:pPr marL="628595" lvl="1" indent="-171434">
              <a:buFont typeface="Arial" panose="020B0604020202020204" pitchFamily="34" charset="0"/>
              <a:buChar char="•"/>
            </a:pPr>
            <a:r>
              <a:rPr lang="en-US" b="1" dirty="0"/>
              <a:t>DO NOT SHARE YOUR PW WITH OTHERS—IF YOU DO, THAT PERSON HAS ACCESS TO ALL YOUR PERSONAL INFORMATION!</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5</a:t>
            </a:fld>
            <a:endParaRPr lang="en-US"/>
          </a:p>
        </p:txBody>
      </p:sp>
    </p:spTree>
    <p:extLst>
      <p:ext uri="{BB962C8B-B14F-4D97-AF65-F5344CB8AC3E}">
        <p14:creationId xmlns:p14="http://schemas.microsoft.com/office/powerpoint/2010/main" val="155684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6</a:t>
            </a:fld>
            <a:endParaRPr lang="en-US"/>
          </a:p>
        </p:txBody>
      </p:sp>
    </p:spTree>
    <p:extLst>
      <p:ext uri="{BB962C8B-B14F-4D97-AF65-F5344CB8AC3E}">
        <p14:creationId xmlns:p14="http://schemas.microsoft.com/office/powerpoint/2010/main" val="235762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time to access the internet. Chrome is best browser to support Workday, but you can use any.</a:t>
            </a:r>
          </a:p>
          <a:p>
            <a:endParaRPr lang="en-US" dirty="0" smtClean="0"/>
          </a:p>
          <a:p>
            <a:r>
              <a:rPr lang="en-US" dirty="0" smtClean="0"/>
              <a:t>Introduce the Workday Website as a resource.</a:t>
            </a:r>
          </a:p>
          <a:p>
            <a:r>
              <a:rPr lang="en-US" dirty="0" smtClean="0"/>
              <a:t>Go to the site and show:</a:t>
            </a:r>
          </a:p>
          <a:p>
            <a:pPr marL="228559" indent="-228559">
              <a:buFont typeface="+mj-lt"/>
              <a:buAutoNum type="arabicPeriod"/>
            </a:pPr>
            <a:r>
              <a:rPr lang="en-US" dirty="0" smtClean="0"/>
              <a:t>Getting Started for Employees and Managers—a place to watch training videos and get job aids</a:t>
            </a:r>
          </a:p>
          <a:p>
            <a:pPr marL="228559" indent="-228559">
              <a:buFont typeface="+mj-lt"/>
              <a:buAutoNum type="arabicPeriod"/>
            </a:pPr>
            <a:r>
              <a:rPr lang="en-US" dirty="0" smtClean="0"/>
              <a:t>Contact us tab—a way to provide suggestions and feedback to the project team</a:t>
            </a:r>
          </a:p>
          <a:p>
            <a:pPr marL="228559" indent="-228559" defTabSz="914239">
              <a:buFont typeface="+mj-lt"/>
              <a:buAutoNum type="arabicPeriod"/>
              <a:defRPr/>
            </a:pPr>
            <a:r>
              <a:rPr lang="en-US" dirty="0" smtClean="0"/>
              <a:t>Training Tab&gt;Log into Training System.  The way to get into the system.</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7</a:t>
            </a:fld>
            <a:endParaRPr lang="en-US"/>
          </a:p>
        </p:txBody>
      </p:sp>
    </p:spTree>
    <p:extLst>
      <p:ext uri="{BB962C8B-B14F-4D97-AF65-F5344CB8AC3E}">
        <p14:creationId xmlns:p14="http://schemas.microsoft.com/office/powerpoint/2010/main" val="83524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to the Workday Training System from the CMSD Website.  Staff &gt; Workday &gt; Training &gt; Workday Training System</a:t>
            </a:r>
          </a:p>
          <a:p>
            <a:r>
              <a:rPr lang="en-US" dirty="0" smtClean="0"/>
              <a:t>NOTE: THIS IS A TRAINING SYSTEM!  (We are not training in the production environment, so no worries about messing anything up!)  It is a place to play.  This also means not all of</a:t>
            </a:r>
            <a:r>
              <a:rPr lang="en-US" baseline="0" dirty="0" smtClean="0"/>
              <a:t> the information that you see may be correct…we have used some of this info for testing.</a:t>
            </a:r>
            <a:endParaRPr lang="en-US" dirty="0" smtClean="0"/>
          </a:p>
          <a:p>
            <a:r>
              <a:rPr lang="en-US" dirty="0" smtClean="0"/>
              <a:t>	</a:t>
            </a:r>
          </a:p>
          <a:p>
            <a:r>
              <a:rPr lang="en-US" dirty="0" smtClean="0"/>
              <a:t>To log in:  Your CMSD USER NAME </a:t>
            </a:r>
          </a:p>
          <a:p>
            <a:r>
              <a:rPr lang="en-US" dirty="0" smtClean="0"/>
              <a:t>Password:</a:t>
            </a:r>
            <a:r>
              <a:rPr lang="en-US" baseline="0" dirty="0" smtClean="0"/>
              <a:t>  </a:t>
            </a:r>
            <a:r>
              <a:rPr lang="en-US" dirty="0" smtClean="0"/>
              <a:t>Cleveland123!  (unless</a:t>
            </a:r>
            <a:r>
              <a:rPr lang="en-US" baseline="0" dirty="0" smtClean="0"/>
              <a:t> you have already logged into the training system and have saved you PW to something else.)</a:t>
            </a:r>
            <a:endParaRPr lang="en-US" dirty="0" smtClean="0"/>
          </a:p>
          <a:p>
            <a:r>
              <a:rPr lang="en-US" dirty="0" smtClean="0"/>
              <a:t>You will be prompted to reset your PW.  Please write this down.  You will need it for this training!  </a:t>
            </a:r>
          </a:p>
          <a:p>
            <a:endParaRPr lang="en-US" dirty="0" smtClean="0"/>
          </a:p>
          <a:p>
            <a:r>
              <a:rPr lang="en-US" dirty="0" smtClean="0"/>
              <a:t>When we go live, </a:t>
            </a:r>
            <a:r>
              <a:rPr lang="en-US" b="1" dirty="0" smtClean="0"/>
              <a:t>you will use your CMSD Network PW </a:t>
            </a:r>
            <a:r>
              <a:rPr lang="en-US" dirty="0" smtClean="0"/>
              <a:t>and you not be prompted to change it automatically.</a:t>
            </a:r>
          </a:p>
        </p:txBody>
      </p:sp>
      <p:sp>
        <p:nvSpPr>
          <p:cNvPr id="4" name="Slide Number Placeholder 3"/>
          <p:cNvSpPr>
            <a:spLocks noGrp="1"/>
          </p:cNvSpPr>
          <p:nvPr>
            <p:ph type="sldNum" sz="quarter" idx="10"/>
          </p:nvPr>
        </p:nvSpPr>
        <p:spPr/>
        <p:txBody>
          <a:bodyPr/>
          <a:lstStyle/>
          <a:p>
            <a:fld id="{46209903-B6CE-438C-91BA-2817B6B66123}" type="slidenum">
              <a:rPr lang="en-US" smtClean="0"/>
              <a:t>8</a:t>
            </a:fld>
            <a:endParaRPr lang="en-US"/>
          </a:p>
        </p:txBody>
      </p:sp>
    </p:spTree>
    <p:extLst>
      <p:ext uri="{BB962C8B-B14F-4D97-AF65-F5344CB8AC3E}">
        <p14:creationId xmlns:p14="http://schemas.microsoft.com/office/powerpoint/2010/main" val="213825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 Quickly</a:t>
            </a:r>
            <a:r>
              <a:rPr lang="en-US" baseline="0" dirty="0" smtClean="0"/>
              <a:t> demo</a:t>
            </a:r>
            <a:r>
              <a:rPr lang="en-US" dirty="0" smtClean="0"/>
              <a:t> items</a:t>
            </a:r>
            <a:r>
              <a:rPr lang="en-US" baseline="0" dirty="0" smtClean="0"/>
              <a:t> on the </a:t>
            </a:r>
            <a:r>
              <a:rPr lang="en-US" dirty="0" smtClean="0"/>
              <a:t>Home</a:t>
            </a:r>
            <a:r>
              <a:rPr lang="en-US" baseline="0" dirty="0" smtClean="0"/>
              <a:t> page:      </a:t>
            </a:r>
            <a:r>
              <a:rPr lang="en-US" b="1" baseline="0" dirty="0" smtClean="0"/>
              <a:t>[See Instructions for Activity 1a]</a:t>
            </a:r>
          </a:p>
          <a:p>
            <a:r>
              <a:rPr lang="en-US" b="1" baseline="0" dirty="0" smtClean="0"/>
              <a:t>SAY:  “Welcome to the Home page where you can access all your personal information and much more.  Let’s explore!”</a:t>
            </a:r>
          </a:p>
          <a:p>
            <a:endParaRPr lang="en-US" b="1" baseline="0" dirty="0" smtClean="0"/>
          </a:p>
          <a:p>
            <a:r>
              <a:rPr lang="en-US" b="1" baseline="0" dirty="0" smtClean="0"/>
              <a:t>SAY and SHOW these items:</a:t>
            </a:r>
          </a:p>
          <a:p>
            <a:pPr marL="228580" indent="-228580">
              <a:lnSpc>
                <a:spcPct val="150000"/>
              </a:lnSpc>
              <a:buFont typeface="+mj-lt"/>
              <a:buAutoNum type="arabicPeriod"/>
            </a:pPr>
            <a:r>
              <a:rPr lang="en-US" b="1" baseline="0" dirty="0" smtClean="0"/>
              <a:t>Home button/Workday button </a:t>
            </a:r>
            <a:r>
              <a:rPr lang="en-US" baseline="0" dirty="0" smtClean="0"/>
              <a:t>—both bring you back home</a:t>
            </a:r>
          </a:p>
          <a:p>
            <a:pPr marL="228580" indent="-228580">
              <a:lnSpc>
                <a:spcPct val="150000"/>
              </a:lnSpc>
              <a:buFont typeface="+mj-lt"/>
              <a:buAutoNum type="arabicPeriod"/>
            </a:pPr>
            <a:r>
              <a:rPr lang="en-US" b="1" baseline="0" dirty="0" smtClean="0"/>
              <a:t>Search</a:t>
            </a:r>
            <a:r>
              <a:rPr lang="en-US" baseline="0" dirty="0" smtClean="0"/>
              <a:t> —it is predictive, meaning it comes up with options that match what you type in</a:t>
            </a:r>
          </a:p>
          <a:p>
            <a:pPr marL="228580" indent="-228580">
              <a:lnSpc>
                <a:spcPct val="150000"/>
              </a:lnSpc>
              <a:buFont typeface="+mj-lt"/>
              <a:buAutoNum type="arabicPeriod"/>
            </a:pPr>
            <a:r>
              <a:rPr lang="en-US" b="1" baseline="0" dirty="0" smtClean="0"/>
              <a:t>Actions/Related Actions icon </a:t>
            </a:r>
            <a:r>
              <a:rPr lang="en-US" baseline="0" dirty="0" smtClean="0"/>
              <a:t>—this button allows you to perform additional actions on an item</a:t>
            </a:r>
          </a:p>
          <a:p>
            <a:pPr marL="228580" indent="-228580">
              <a:lnSpc>
                <a:spcPct val="150000"/>
              </a:lnSpc>
              <a:buFont typeface="+mj-lt"/>
              <a:buAutoNum type="arabicPeriod"/>
            </a:pPr>
            <a:r>
              <a:rPr lang="en-US" b="1" baseline="0" dirty="0" err="1" smtClean="0"/>
              <a:t>Worklets</a:t>
            </a:r>
            <a:r>
              <a:rPr lang="en-US" baseline="0" dirty="0" smtClean="0"/>
              <a:t>—these are apps with actions you can take or reports you can view.</a:t>
            </a:r>
          </a:p>
          <a:p>
            <a:pPr marL="685739" lvl="1" indent="-228580" defTabSz="914320">
              <a:lnSpc>
                <a:spcPct val="150000"/>
              </a:lnSpc>
              <a:buFont typeface="Arial" panose="020B0604020202020204" pitchFamily="34" charset="0"/>
              <a:buChar char="•"/>
              <a:defRPr/>
            </a:pPr>
            <a:r>
              <a:rPr lang="en-US" b="0" baseline="0" dirty="0" smtClean="0"/>
              <a:t>View </a:t>
            </a:r>
            <a:r>
              <a:rPr lang="en-US" b="1" baseline="0" dirty="0" smtClean="0"/>
              <a:t>Inbox </a:t>
            </a:r>
            <a:r>
              <a:rPr lang="en-US" b="1" baseline="0" dirty="0" err="1" smtClean="0"/>
              <a:t>Worklet</a:t>
            </a:r>
            <a:r>
              <a:rPr lang="en-US" b="1" baseline="0" dirty="0" smtClean="0"/>
              <a:t> </a:t>
            </a:r>
            <a:r>
              <a:rPr lang="en-US" baseline="0" dirty="0" smtClean="0"/>
              <a:t>—Inbox has actions you must take, archives of past actions you have taken, and Notifications, including the status of business processes started by you.</a:t>
            </a:r>
          </a:p>
          <a:p>
            <a:pPr marL="685739" lvl="1" indent="-228580">
              <a:lnSpc>
                <a:spcPct val="150000"/>
              </a:lnSpc>
              <a:buFont typeface="Arial" panose="020B0604020202020204" pitchFamily="34" charset="0"/>
              <a:buChar char="•"/>
            </a:pPr>
            <a:r>
              <a:rPr lang="en-US" baseline="0" dirty="0" smtClean="0"/>
              <a:t>We will look at other </a:t>
            </a:r>
            <a:r>
              <a:rPr lang="en-US" baseline="0" dirty="0" err="1" smtClean="0"/>
              <a:t>worklets</a:t>
            </a:r>
            <a:r>
              <a:rPr lang="en-US" baseline="0" dirty="0" smtClean="0"/>
              <a:t> in a moment.</a:t>
            </a:r>
          </a:p>
          <a:p>
            <a:pPr marL="228580" indent="-228580">
              <a:lnSpc>
                <a:spcPct val="150000"/>
              </a:lnSpc>
              <a:buFont typeface="+mj-lt"/>
              <a:buAutoNum type="arabicPeriod"/>
            </a:pPr>
            <a:r>
              <a:rPr lang="en-US" b="1" baseline="0" dirty="0" smtClean="0"/>
              <a:t>Worker Profile </a:t>
            </a:r>
            <a:r>
              <a:rPr lang="en-US" baseline="0" dirty="0" smtClean="0"/>
              <a:t>—This area contains information on you and your job.  Mention </a:t>
            </a:r>
            <a:r>
              <a:rPr lang="en-US" b="1" baseline="0" dirty="0" smtClean="0"/>
              <a:t>Action </a:t>
            </a:r>
            <a:r>
              <a:rPr lang="en-US" baseline="0" dirty="0" smtClean="0"/>
              <a:t>and </a:t>
            </a:r>
            <a:r>
              <a:rPr lang="en-US" b="1" baseline="0" dirty="0" smtClean="0"/>
              <a:t>Team.</a:t>
            </a:r>
          </a:p>
          <a:p>
            <a:pPr marL="685739" lvl="1" indent="-228580">
              <a:lnSpc>
                <a:spcPct val="150000"/>
              </a:lnSpc>
              <a:buFont typeface="Arial" panose="020B0604020202020204" pitchFamily="34" charset="0"/>
              <a:buChar char="•"/>
            </a:pPr>
            <a:r>
              <a:rPr lang="en-US" b="0" baseline="0" dirty="0" smtClean="0"/>
              <a:t>View the </a:t>
            </a:r>
            <a:r>
              <a:rPr lang="en-US" b="1" baseline="0" dirty="0" smtClean="0"/>
              <a:t>Contact tab &gt; Support Roles</a:t>
            </a:r>
          </a:p>
          <a:p>
            <a:pPr marL="1142899" lvl="2" indent="-228580">
              <a:lnSpc>
                <a:spcPct val="150000"/>
              </a:lnSpc>
              <a:buFont typeface="Arial" panose="020B0604020202020204" pitchFamily="34" charset="0"/>
              <a:buChar char="•"/>
            </a:pPr>
            <a:r>
              <a:rPr lang="en-US" b="1" baseline="0" dirty="0" smtClean="0"/>
              <a:t>Support Roles</a:t>
            </a:r>
            <a:r>
              <a:rPr lang="en-US" baseline="0" dirty="0" smtClean="0"/>
              <a:t>—these are the people who support you.  Now if you need to contact your Absence partner or Compensation partner, you know who they are!</a:t>
            </a:r>
          </a:p>
          <a:p>
            <a:pPr marL="685739" lvl="1" indent="-228580">
              <a:lnSpc>
                <a:spcPct val="150000"/>
              </a:lnSpc>
              <a:buFont typeface="Arial" panose="020B0604020202020204" pitchFamily="34" charset="0"/>
              <a:buChar char="•"/>
            </a:pPr>
            <a:r>
              <a:rPr lang="en-US" b="0" baseline="0" dirty="0" smtClean="0"/>
              <a:t>View the </a:t>
            </a:r>
            <a:r>
              <a:rPr lang="en-US" b="1" baseline="0" dirty="0" smtClean="0"/>
              <a:t>Career Tab &gt; Certifications</a:t>
            </a:r>
            <a:r>
              <a:rPr lang="en-US" baseline="0" dirty="0" smtClean="0"/>
              <a:t>.</a:t>
            </a:r>
          </a:p>
          <a:p>
            <a:pPr lvl="2">
              <a:lnSpc>
                <a:spcPct val="150000"/>
              </a:lnSpc>
            </a:pPr>
            <a:r>
              <a:rPr lang="en-US" b="1" dirty="0"/>
              <a:t>SAY: </a:t>
            </a:r>
          </a:p>
          <a:p>
            <a:pPr marL="1085754" lvl="2" indent="-171434">
              <a:lnSpc>
                <a:spcPct val="150000"/>
              </a:lnSpc>
              <a:buFont typeface="Arial" panose="020B0604020202020204" pitchFamily="34" charset="0"/>
              <a:buChar char="•"/>
            </a:pPr>
            <a:r>
              <a:rPr lang="en-US" dirty="0"/>
              <a:t>“Use the </a:t>
            </a:r>
            <a:r>
              <a:rPr lang="en-US" b="1" dirty="0"/>
              <a:t>Career tab &gt; Certifications </a:t>
            </a:r>
            <a:r>
              <a:rPr lang="en-US" dirty="0"/>
              <a:t>under your personal profile to view and update your Licenses and Permits at any time.  </a:t>
            </a:r>
          </a:p>
          <a:p>
            <a:pPr marL="1371479" lvl="3">
              <a:lnSpc>
                <a:spcPct val="150000"/>
              </a:lnSpc>
            </a:pPr>
            <a:r>
              <a:rPr lang="en-US" b="1" dirty="0"/>
              <a:t>SAY FOR TEACHERS/PARAS/RSPs:</a:t>
            </a:r>
          </a:p>
          <a:p>
            <a:pPr marL="1542913" lvl="3" indent="-171434">
              <a:lnSpc>
                <a:spcPct val="150000"/>
              </a:lnSpc>
              <a:buFont typeface="Arial" panose="020B0604020202020204" pitchFamily="34" charset="0"/>
              <a:buChar char="•"/>
            </a:pPr>
            <a:r>
              <a:rPr lang="en-US" dirty="0"/>
              <a:t>The Ohio Department of Education will send the teaching certifications of employees sponsored by the Cleveland Metropolitan School District directly to the District.  A member of the Talent department will enter this certification information directly into Workday.  </a:t>
            </a:r>
          </a:p>
          <a:p>
            <a:pPr marL="1542913" lvl="3" indent="-171434">
              <a:lnSpc>
                <a:spcPct val="150000"/>
              </a:lnSpc>
              <a:buFont typeface="Arial" panose="020B0604020202020204" pitchFamily="34" charset="0"/>
              <a:buChar char="•"/>
            </a:pPr>
            <a:r>
              <a:rPr lang="en-US" dirty="0"/>
              <a:t>Teaching Employees certified from an outside entity must </a:t>
            </a:r>
            <a:r>
              <a:rPr lang="en-US" dirty="0" smtClean="0"/>
              <a:t>email licensing@clevelandmetroschools.org with a copy of their certification information.  A</a:t>
            </a:r>
            <a:r>
              <a:rPr lang="en-US" baseline="0" dirty="0" smtClean="0"/>
              <a:t> licensing team member will upload this to </a:t>
            </a:r>
            <a:r>
              <a:rPr lang="en-US" baseline="0" smtClean="0"/>
              <a:t>their profile</a:t>
            </a:r>
            <a:r>
              <a:rPr lang="en-US" smtClean="0"/>
              <a:t>.” </a:t>
            </a:r>
            <a:endParaRPr lang="en-US" dirty="0"/>
          </a:p>
          <a:p>
            <a:pPr marL="1542913" lvl="3" indent="-171434">
              <a:lnSpc>
                <a:spcPct val="150000"/>
              </a:lnSpc>
              <a:buFont typeface="Arial" panose="020B0604020202020204" pitchFamily="34" charset="0"/>
              <a:buChar char="•"/>
            </a:pPr>
            <a:r>
              <a:rPr lang="en-US" dirty="0"/>
              <a:t>“The process for Individual Performance Development Plan remains unchanged.” </a:t>
            </a:r>
          </a:p>
          <a:p>
            <a:pPr marL="1542913" lvl="3" indent="-171434">
              <a:lnSpc>
                <a:spcPct val="150000"/>
              </a:lnSpc>
              <a:buFont typeface="Arial" panose="020B0604020202020204" pitchFamily="34" charset="0"/>
              <a:buChar char="•"/>
            </a:pPr>
            <a:r>
              <a:rPr lang="en-US" dirty="0"/>
              <a:t>“Employees can go into Workday to view their certification information and add new ones any time.</a:t>
            </a:r>
            <a:endParaRPr lang="en-US" baseline="0" dirty="0" smtClean="0"/>
          </a:p>
          <a:p>
            <a:pPr>
              <a:lnSpc>
                <a:spcPct val="150000"/>
              </a:lnSpc>
            </a:pPr>
            <a:r>
              <a:rPr lang="en-US" b="1" baseline="0" dirty="0" smtClean="0"/>
              <a:t>6. Inbox—</a:t>
            </a:r>
          </a:p>
          <a:p>
            <a:pPr marL="634559" lvl="1" indent="-173062">
              <a:buFont typeface="Arial" panose="020B0604020202020204" pitchFamily="34" charset="0"/>
              <a:buChar char="•"/>
            </a:pPr>
            <a:r>
              <a:rPr lang="en-US" dirty="0"/>
              <a:t>View the </a:t>
            </a:r>
            <a:r>
              <a:rPr lang="en-US" b="1" dirty="0"/>
              <a:t>Inbox </a:t>
            </a:r>
            <a:r>
              <a:rPr lang="en-US" dirty="0"/>
              <a:t>–this is where actions you must take come to you.  You will also get a notice in your CMSD email inbox about these actions, linking you to Workday.  </a:t>
            </a:r>
          </a:p>
          <a:p>
            <a:pPr marL="634559" lvl="1" indent="-173062">
              <a:buFont typeface="Arial" panose="020B0604020202020204" pitchFamily="34" charset="0"/>
              <a:buChar char="•"/>
            </a:pPr>
            <a:r>
              <a:rPr lang="en-US" dirty="0"/>
              <a:t>View the </a:t>
            </a:r>
            <a:r>
              <a:rPr lang="en-US" b="1" dirty="0"/>
              <a:t>Archives</a:t>
            </a:r>
            <a:r>
              <a:rPr lang="en-US" dirty="0"/>
              <a:t>: This contains a record of completed actions.  You can see the status of events you have initiated</a:t>
            </a:r>
          </a:p>
          <a:p>
            <a:pPr marL="634559" lvl="1" indent="-173062">
              <a:buFont typeface="Arial" panose="020B0604020202020204" pitchFamily="34" charset="0"/>
              <a:buChar char="•"/>
            </a:pPr>
            <a:r>
              <a:rPr lang="en-US" dirty="0"/>
              <a:t>View </a:t>
            </a:r>
            <a:r>
              <a:rPr lang="en-US" b="1" dirty="0"/>
              <a:t>Notifications</a:t>
            </a:r>
            <a:r>
              <a:rPr lang="en-US" dirty="0"/>
              <a:t>: these are alerts from specific business processes that are configured to notify you. (These are viewed </a:t>
            </a:r>
            <a:r>
              <a:rPr lang="en-US" b="1" dirty="0"/>
              <a:t>from your profile dropdown.)</a:t>
            </a:r>
            <a:endParaRPr lang="en-US" dirty="0"/>
          </a:p>
          <a:p>
            <a:pPr>
              <a:lnSpc>
                <a:spcPct val="150000"/>
              </a:lnSpc>
            </a:pPr>
            <a:endParaRPr lang="en-US" baseline="0" dirty="0" smtClean="0"/>
          </a:p>
          <a:p>
            <a:pPr>
              <a:lnSpc>
                <a:spcPct val="150000"/>
              </a:lnSpc>
            </a:pPr>
            <a:r>
              <a:rPr lang="en-US" baseline="0" dirty="0" smtClean="0"/>
              <a:t>For more information on Navigation, watch the Getting Started video on the Workday Website.  There are also Job Aids for quick reference.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9</a:t>
            </a:fld>
            <a:endParaRPr lang="en-US"/>
          </a:p>
        </p:txBody>
      </p:sp>
    </p:spTree>
    <p:extLst>
      <p:ext uri="{BB962C8B-B14F-4D97-AF65-F5344CB8AC3E}">
        <p14:creationId xmlns:p14="http://schemas.microsoft.com/office/powerpoint/2010/main" val="227390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29" y="133249"/>
            <a:ext cx="7651569" cy="870902"/>
          </a:xfrm>
          <a:prstGeom prst="rect">
            <a:avLst/>
          </a:prstGeom>
        </p:spPr>
        <p:txBody>
          <a:bodyPr vert="horz" lIns="91440" tIns="45720" rIns="91440" bIns="45720" rtlCol="0" anchor="ctr">
            <a:normAutofit/>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9938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1563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2621112"/>
            <a:ext cx="7274212" cy="542464"/>
          </a:xfrm>
          <a:prstGeom prst="rect">
            <a:avLst/>
          </a:prstGeom>
        </p:spPr>
        <p:txBody>
          <a:bodyPr/>
          <a:lstStyle>
            <a:lvl1pPr>
              <a:defRPr sz="4000"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53849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070124"/>
            <a:ext cx="7284056" cy="0"/>
          </a:xfrm>
          <a:prstGeom prst="line">
            <a:avLst/>
          </a:prstGeom>
          <a:ln w="38100"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37168297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68490" y="1009650"/>
            <a:ext cx="8324660" cy="223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370765" y="3509464"/>
            <a:ext cx="8324660" cy="223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84553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08EF7A-ACC6-4679-9C19-6CEBDFC7F036}" type="slidenum">
              <a:rPr lang="en-US" smtClean="0">
                <a:solidFill>
                  <a:prstClr val="black">
                    <a:tint val="75000"/>
                  </a:prstClr>
                </a:solidFill>
              </a:rPr>
              <a:pPr/>
              <a:t>‹#›</a:t>
            </a:fld>
            <a:endParaRPr lang="en-US" dirty="0">
              <a:solidFill>
                <a:prstClr val="black">
                  <a:tint val="75000"/>
                </a:prstClr>
              </a:solidFill>
            </a:endParaRPr>
          </a:p>
        </p:txBody>
      </p:sp>
      <p:sp>
        <p:nvSpPr>
          <p:cNvPr id="8" name="Rectangle 3"/>
          <p:cNvSpPr txBox="1">
            <a:spLocks noChangeArrowheads="1"/>
          </p:cNvSpPr>
          <p:nvPr userDrawn="1"/>
        </p:nvSpPr>
        <p:spPr bwMode="auto">
          <a:xfrm>
            <a:off x="174625" y="73025"/>
            <a:ext cx="8228013" cy="925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endParaRPr lang="en-US" sz="2800" b="1" noProof="0" dirty="0" smtClean="0">
              <a:solidFill>
                <a:srgbClr val="FFCC00"/>
              </a:solidFill>
              <a:latin typeface="Arial" pitchFamily="34" charset="0"/>
              <a:ea typeface="+mj-ea"/>
              <a:cs typeface="Arial" pitchFamily="34" charset="0"/>
            </a:endParaRPr>
          </a:p>
        </p:txBody>
      </p:sp>
    </p:spTree>
    <p:extLst>
      <p:ext uri="{BB962C8B-B14F-4D97-AF65-F5344CB8AC3E}">
        <p14:creationId xmlns:p14="http://schemas.microsoft.com/office/powerpoint/2010/main" val="35656592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2621112"/>
            <a:ext cx="7274212" cy="542464"/>
          </a:xfrm>
          <a:prstGeom prst="rect">
            <a:avLst/>
          </a:prstGeom>
        </p:spPr>
        <p:txBody>
          <a:bodyPr/>
          <a:lstStyle>
            <a:lvl1pPr>
              <a:defRPr sz="4000"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53849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070124"/>
            <a:ext cx="7284056" cy="0"/>
          </a:xfrm>
          <a:prstGeom prst="line">
            <a:avLst/>
          </a:prstGeom>
          <a:ln w="38100"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56376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48958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m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1574"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Rectangle 1"/>
          <p:cNvSpPr/>
          <p:nvPr userDrawn="1"/>
        </p:nvSpPr>
        <p:spPr>
          <a:xfrm>
            <a:off x="-7542" y="1002646"/>
            <a:ext cx="9387848" cy="594155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3" name="Picture 12" descr="Screen Clipping"/>
          <p:cNvPicPr>
            <a:picLocks noChangeAspect="1"/>
          </p:cNvPicPr>
          <p:nvPr userDrawn="1"/>
        </p:nvPicPr>
        <p:blipFill rotWithShape="1">
          <a:blip r:embed="rId7"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12" name="Text Placeholder 11"/>
          <p:cNvSpPr>
            <a:spLocks noGrp="1"/>
          </p:cNvSpPr>
          <p:nvPr>
            <p:ph type="body" idx="1"/>
          </p:nvPr>
        </p:nvSpPr>
        <p:spPr>
          <a:xfrm>
            <a:off x="1027688" y="1103454"/>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6202702"/>
      </p:ext>
    </p:extLst>
  </p:cSld>
  <p:clrMap bg1="lt1" tx1="dk1" bg2="lt2" tx2="dk2" accent1="accent1" accent2="accent2" accent3="accent3" accent4="accent4" accent5="accent5" accent6="accent6" hlink="hlink" folHlink="folHlink"/>
  <p:sldLayoutIdLst>
    <p:sldLayoutId id="2147483692" r:id="rId1"/>
    <p:sldLayoutId id="2147483727" r:id="rId2"/>
    <p:sldLayoutId id="2147483728" r:id="rId3"/>
    <p:sldLayoutId id="2147483729" r:id="rId4"/>
    <p:sldLayoutId id="2147483730" r:id="rId5"/>
  </p:sldLayoutIdLst>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37"/>
          <p:cNvSpPr txBox="1">
            <a:spLocks noChangeArrowheads="1"/>
          </p:cNvSpPr>
          <p:nvPr userDrawn="1"/>
        </p:nvSpPr>
        <p:spPr bwMode="auto">
          <a:xfrm>
            <a:off x="-1236133" y="6604001"/>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76913212"/>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tx1"/>
          </a:solidFill>
          <a:latin typeface="WhitneyHTF-Black"/>
          <a:ea typeface="+mj-ea"/>
          <a:cs typeface="WhitneyHTF-Black"/>
        </a:defRPr>
      </a:lvl1pPr>
    </p:titleStyle>
    <p:bodyStyle>
      <a:lvl1pPr marL="0" indent="0" algn="l" defTabSz="457200" rtl="0" eaLnBrk="1" latinLnBrk="0" hangingPunct="1">
        <a:spcBef>
          <a:spcPct val="20000"/>
        </a:spcBef>
        <a:buFont typeface="Arial"/>
        <a:buNone/>
        <a:defRPr sz="2800" b="0" i="0" kern="1200">
          <a:solidFill>
            <a:schemeClr val="tx1"/>
          </a:solidFill>
          <a:latin typeface="WhitneyHTF-Medium"/>
          <a:ea typeface="+mn-ea"/>
          <a:cs typeface="WhitneyHTF-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911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953465956"/>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pic>
        <p:nvPicPr>
          <p:cNvPr id="3" name="Picture 2"/>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5892" y="4412"/>
            <a:ext cx="9149892" cy="6853587"/>
          </a:xfrm>
          <a:prstGeom prst="rect">
            <a:avLst/>
          </a:prstGeom>
          <a:blipFill dpi="0" rotWithShape="1">
            <a:blip r:embed="rId3">
              <a:alphaModFix amt="83000"/>
              <a:lum bright="70000" contrast="-70000"/>
              <a:extLst>
                <a:ext uri="{28A0092B-C50C-407E-A947-70E740481C1C}">
                  <a14:useLocalDpi xmlns:a14="http://schemas.microsoft.com/office/drawing/2010/main" val="0"/>
                </a:ext>
              </a:extLst>
            </a:blip>
            <a:srcRect/>
            <a:stretch>
              <a:fillRect t="-5000" b="-5000"/>
            </a:stretch>
          </a:blipFill>
          <a:effectLst>
            <a:outerShdw blurRad="50800" dist="50800" dir="5400000" algn="ctr" rotWithShape="0">
              <a:srgbClr val="000000"/>
            </a:outerShdw>
          </a:effectLst>
        </p:spPr>
      </p:pic>
    </p:spTree>
    <p:extLst>
      <p:ext uri="{BB962C8B-B14F-4D97-AF65-F5344CB8AC3E}">
        <p14:creationId xmlns:p14="http://schemas.microsoft.com/office/powerpoint/2010/main" val="358461505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911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2745635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3.jpg"/><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hyperlink" Target="http://www.clevelandmetroschools.org/workda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79.wmf"/></Relationships>
</file>

<file path=ppt/slides/_rels/slide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7" Type="http://schemas.openxmlformats.org/officeDocument/2006/relationships/image" Target="../media/image14.jpeg"/><Relationship Id="rId2" Type="http://schemas.openxmlformats.org/officeDocument/2006/relationships/notesSlide" Target="../notesSlides/notesSlide4.xml"/><Relationship Id="rId16" Type="http://schemas.openxmlformats.org/officeDocument/2006/relationships/image" Target="../media/image23.png"/><Relationship Id="rId29"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 Type="http://schemas.openxmlformats.org/officeDocument/2006/relationships/image" Target="../media/image12.jp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jpe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8" Type="http://schemas.openxmlformats.org/officeDocument/2006/relationships/image" Target="../media/image15.jpg"/><Relationship Id="rId3" Type="http://schemas.openxmlformats.org/officeDocument/2006/relationships/image" Target="../media/image10.jpe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20" Type="http://schemas.openxmlformats.org/officeDocument/2006/relationships/image" Target="../media/image27.png"/><Relationship Id="rId41"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68" y="2579037"/>
            <a:ext cx="7720818" cy="542464"/>
          </a:xfrm>
        </p:spPr>
        <p:txBody>
          <a:bodyPr/>
          <a:lstStyle/>
          <a:p>
            <a:r>
              <a:rPr lang="en-US" sz="4800" b="0" dirty="0" smtClean="0">
                <a:solidFill>
                  <a:schemeClr val="accent1">
                    <a:lumMod val="75000"/>
                  </a:schemeClr>
                </a:solidFill>
                <a:latin typeface="Calibri" panose="020F0502020204030204" pitchFamily="34" charset="0"/>
              </a:rPr>
              <a:t>Workday at CMSD</a:t>
            </a:r>
            <a:endParaRPr lang="en-US" sz="48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r>
              <a:rPr lang="en-US" sz="3600" b="0" i="1" dirty="0" smtClean="0">
                <a:effectLst>
                  <a:outerShdw blurRad="38100" dist="38100" dir="2700000" algn="tl">
                    <a:srgbClr val="000000">
                      <a:alpha val="43137"/>
                    </a:srgbClr>
                  </a:outerShdw>
                </a:effectLst>
              </a:rPr>
              <a:t>Employee Self Service </a:t>
            </a:r>
          </a:p>
          <a:p>
            <a:r>
              <a:rPr lang="en-US" sz="3600" b="0" i="1" dirty="0" smtClean="0">
                <a:effectLst>
                  <a:outerShdw blurRad="38100" dist="38100" dir="2700000" algn="tl">
                    <a:srgbClr val="000000">
                      <a:alpha val="43137"/>
                    </a:srgbClr>
                  </a:outerShdw>
                </a:effectLst>
              </a:rPr>
              <a:t>for Teachers &amp; Paras</a:t>
            </a:r>
          </a:p>
          <a:p>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5707803" y="4628703"/>
            <a:ext cx="2640208" cy="1998164"/>
          </a:xfrm>
          <a:prstGeom prst="rect">
            <a:avLst/>
          </a:prstGeom>
        </p:spPr>
      </p:pic>
      <p:sp>
        <p:nvSpPr>
          <p:cNvPr id="4" name="Text Placeholder 3"/>
          <p:cNvSpPr>
            <a:spLocks noGrp="1"/>
          </p:cNvSpPr>
          <p:nvPr>
            <p:ph type="body" sz="quarter" idx="13"/>
          </p:nvPr>
        </p:nvSpPr>
        <p:spPr>
          <a:xfrm>
            <a:off x="1071868" y="4788990"/>
            <a:ext cx="7274212" cy="393366"/>
          </a:xfrm>
        </p:spPr>
        <p:txBody>
          <a:bodyPr/>
          <a:lstStyle/>
          <a:p>
            <a:r>
              <a:rPr lang="en-US" dirty="0" smtClean="0"/>
              <a:t>October 2016</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81" y="3803614"/>
            <a:ext cx="1900052" cy="985376"/>
          </a:xfrm>
          <a:prstGeom prst="rect">
            <a:avLst/>
          </a:prstGeom>
        </p:spPr>
      </p:pic>
    </p:spTree>
    <p:extLst>
      <p:ext uri="{BB962C8B-B14F-4D97-AF65-F5344CB8AC3E}">
        <p14:creationId xmlns:p14="http://schemas.microsoft.com/office/powerpoint/2010/main" val="9885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Overview of ESS </a:t>
            </a:r>
            <a:r>
              <a:rPr lang="en-US" dirty="0" err="1" smtClean="0"/>
              <a:t>Worklets</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35642"/>
            <a:ext cx="6411484"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endParaRPr lang="en-US" sz="2300" dirty="0" smtClean="0"/>
          </a:p>
          <a:p>
            <a:r>
              <a:rPr lang="en-US" sz="2300" dirty="0" smtClean="0"/>
              <a:t>Us e the </a:t>
            </a:r>
            <a:r>
              <a:rPr lang="en-US" sz="2300" b="1" dirty="0" smtClean="0"/>
              <a:t>Personal Information </a:t>
            </a:r>
            <a:r>
              <a:rPr lang="en-US" sz="2300" dirty="0" err="1" smtClean="0"/>
              <a:t>worklet</a:t>
            </a:r>
            <a:r>
              <a:rPr lang="en-US" sz="2300" dirty="0" smtClean="0"/>
              <a:t> to update contact and emergency contact info.</a:t>
            </a:r>
          </a:p>
          <a:p>
            <a:r>
              <a:rPr lang="en-US" sz="2300" dirty="0" smtClean="0"/>
              <a:t>Use the </a:t>
            </a:r>
            <a:r>
              <a:rPr lang="en-US" sz="2300" b="1" dirty="0" smtClean="0"/>
              <a:t>Benefits </a:t>
            </a:r>
            <a:r>
              <a:rPr lang="en-US" sz="2300" b="1" dirty="0" err="1" smtClean="0"/>
              <a:t>Worklet</a:t>
            </a:r>
            <a:r>
              <a:rPr lang="en-US" sz="2300" b="1" dirty="0" smtClean="0"/>
              <a:t> </a:t>
            </a:r>
            <a:r>
              <a:rPr lang="en-US" sz="2300" dirty="0" smtClean="0"/>
              <a:t>to view and change your benefits elections when eligible.</a:t>
            </a:r>
          </a:p>
          <a:p>
            <a:r>
              <a:rPr lang="en-US" sz="2300" dirty="0" smtClean="0">
                <a:solidFill>
                  <a:schemeClr val="bg1">
                    <a:lumMod val="75000"/>
                  </a:schemeClr>
                </a:solidFill>
              </a:rPr>
              <a:t>Use the </a:t>
            </a:r>
            <a:r>
              <a:rPr lang="en-US" sz="2300" b="1" dirty="0" smtClean="0">
                <a:solidFill>
                  <a:schemeClr val="bg1">
                    <a:lumMod val="75000"/>
                  </a:schemeClr>
                </a:solidFill>
              </a:rPr>
              <a:t>Career </a:t>
            </a:r>
            <a:r>
              <a:rPr lang="en-US" sz="2300" b="1" dirty="0" err="1" smtClean="0">
                <a:solidFill>
                  <a:schemeClr val="bg1">
                    <a:lumMod val="75000"/>
                  </a:schemeClr>
                </a:solidFill>
              </a:rPr>
              <a:t>Worklet</a:t>
            </a:r>
            <a:r>
              <a:rPr lang="en-US" sz="2300" b="1" dirty="0" smtClean="0">
                <a:solidFill>
                  <a:schemeClr val="bg1">
                    <a:lumMod val="75000"/>
                  </a:schemeClr>
                </a:solidFill>
              </a:rPr>
              <a:t> </a:t>
            </a:r>
            <a:r>
              <a:rPr lang="en-US" sz="2300" dirty="0" smtClean="0">
                <a:solidFill>
                  <a:schemeClr val="bg1">
                    <a:lumMod val="75000"/>
                  </a:schemeClr>
                </a:solidFill>
              </a:rPr>
              <a:t>to Find Jobs and Apply for Jobs</a:t>
            </a:r>
            <a:endParaRPr lang="en-US" sz="1900" dirty="0">
              <a:solidFill>
                <a:schemeClr val="bg1">
                  <a:lumMod val="75000"/>
                </a:schemeClr>
              </a:solidFill>
            </a:endParaRPr>
          </a:p>
          <a:p>
            <a:pPr lvl="1"/>
            <a:endParaRPr lang="en-US" sz="1900" dirty="0" smtClean="0"/>
          </a:p>
          <a:p>
            <a:pPr lvl="1"/>
            <a:endParaRPr lang="en-US" sz="1900" dirty="0"/>
          </a:p>
        </p:txBody>
      </p:sp>
    </p:spTree>
    <p:extLst>
      <p:ext uri="{BB962C8B-B14F-4D97-AF65-F5344CB8AC3E}">
        <p14:creationId xmlns:p14="http://schemas.microsoft.com/office/powerpoint/2010/main" val="306559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t>
            </a:r>
            <a:r>
              <a:rPr lang="en-US" dirty="0" err="1" smtClean="0"/>
              <a:t>Worklet</a:t>
            </a:r>
            <a:r>
              <a:rPr lang="en-US" dirty="0" smtClean="0"/>
              <a:t> to Find Jobs</a:t>
            </a:r>
            <a:endParaRPr lang="en-US" dirty="0"/>
          </a:p>
        </p:txBody>
      </p:sp>
      <p:pic>
        <p:nvPicPr>
          <p:cNvPr id="3" name="Picture 2"/>
          <p:cNvPicPr/>
          <p:nvPr/>
        </p:nvPicPr>
        <p:blipFill rotWithShape="1">
          <a:blip r:embed="rId3"/>
          <a:srcRect t="14032"/>
          <a:stretch/>
        </p:blipFill>
        <p:spPr>
          <a:xfrm>
            <a:off x="2094627" y="1226191"/>
            <a:ext cx="5943600" cy="2579032"/>
          </a:xfrm>
          <a:prstGeom prst="rect">
            <a:avLst/>
          </a:prstGeom>
          <a:ln w="57150">
            <a:solidFill>
              <a:schemeClr val="bg1">
                <a:lumMod val="85000"/>
              </a:schemeClr>
            </a:solidFill>
          </a:ln>
        </p:spPr>
      </p:pic>
      <p:pic>
        <p:nvPicPr>
          <p:cNvPr id="4" name="Picture 3"/>
          <p:cNvPicPr>
            <a:picLocks noChangeAspect="1"/>
          </p:cNvPicPr>
          <p:nvPr/>
        </p:nvPicPr>
        <p:blipFill>
          <a:blip r:embed="rId4"/>
          <a:stretch>
            <a:fillRect/>
          </a:stretch>
        </p:blipFill>
        <p:spPr>
          <a:xfrm>
            <a:off x="1253135" y="1226191"/>
            <a:ext cx="2317791" cy="2569479"/>
          </a:xfrm>
          <a:prstGeom prst="rect">
            <a:avLst/>
          </a:prstGeom>
          <a:ln w="57150">
            <a:solidFill>
              <a:schemeClr val="bg1">
                <a:lumMod val="85000"/>
              </a:schemeClr>
            </a:solidFill>
          </a:ln>
        </p:spPr>
      </p:pic>
      <p:pic>
        <p:nvPicPr>
          <p:cNvPr id="5" name="Picture 4"/>
          <p:cNvPicPr/>
          <p:nvPr/>
        </p:nvPicPr>
        <p:blipFill>
          <a:blip r:embed="rId5"/>
          <a:stretch>
            <a:fillRect/>
          </a:stretch>
        </p:blipFill>
        <p:spPr>
          <a:xfrm>
            <a:off x="2272558" y="4005127"/>
            <a:ext cx="2781300" cy="3267075"/>
          </a:xfrm>
          <a:prstGeom prst="rect">
            <a:avLst/>
          </a:prstGeom>
        </p:spPr>
      </p:pic>
      <p:sp>
        <p:nvSpPr>
          <p:cNvPr id="6" name="TextBox 5"/>
          <p:cNvSpPr txBox="1"/>
          <p:nvPr/>
        </p:nvSpPr>
        <p:spPr>
          <a:xfrm>
            <a:off x="138818" y="4005127"/>
            <a:ext cx="2332007" cy="2400657"/>
          </a:xfrm>
          <a:prstGeom prst="rect">
            <a:avLst/>
          </a:prstGeom>
          <a:noFill/>
        </p:spPr>
        <p:txBody>
          <a:bodyPr wrap="square" rtlCol="0">
            <a:spAutoFit/>
          </a:bodyPr>
          <a:lstStyle/>
          <a:p>
            <a:r>
              <a:rPr lang="en-US" sz="2400" dirty="0" smtClean="0"/>
              <a:t>Use filters to </a:t>
            </a:r>
          </a:p>
          <a:p>
            <a:r>
              <a:rPr lang="en-US" sz="2400" dirty="0" smtClean="0"/>
              <a:t>narrow your search</a:t>
            </a:r>
            <a:r>
              <a:rPr lang="en-US" sz="2000" dirty="0" smtClean="0"/>
              <a:t>:</a:t>
            </a:r>
          </a:p>
          <a:p>
            <a:pPr marL="285750" indent="-285750">
              <a:buFont typeface="Arial" panose="020B0604020202020204" pitchFamily="34" charset="0"/>
              <a:buChar char="•"/>
            </a:pPr>
            <a:r>
              <a:rPr lang="en-US" sz="2000" dirty="0" smtClean="0"/>
              <a:t>Hiring Manager</a:t>
            </a:r>
          </a:p>
          <a:p>
            <a:pPr marL="285750" indent="-285750">
              <a:buFont typeface="Arial" panose="020B0604020202020204" pitchFamily="34" charset="0"/>
              <a:buChar char="•"/>
            </a:pPr>
            <a:r>
              <a:rPr lang="en-US" sz="2000" dirty="0" smtClean="0"/>
              <a:t>Job Family</a:t>
            </a:r>
          </a:p>
          <a:p>
            <a:pPr marL="285750" indent="-285750">
              <a:buFont typeface="Arial" panose="020B0604020202020204" pitchFamily="34" charset="0"/>
              <a:buChar char="•"/>
            </a:pPr>
            <a:r>
              <a:rPr lang="en-US" sz="2000" dirty="0" smtClean="0"/>
              <a:t>Location</a:t>
            </a:r>
          </a:p>
          <a:p>
            <a:endParaRPr lang="en-US" dirty="0"/>
          </a:p>
        </p:txBody>
      </p:sp>
      <p:pic>
        <p:nvPicPr>
          <p:cNvPr id="8" name="Picture 7"/>
          <p:cNvPicPr/>
          <p:nvPr/>
        </p:nvPicPr>
        <p:blipFill>
          <a:blip r:embed="rId6"/>
          <a:stretch>
            <a:fillRect/>
          </a:stretch>
        </p:blipFill>
        <p:spPr>
          <a:xfrm>
            <a:off x="4943471" y="4206878"/>
            <a:ext cx="2543175" cy="2390775"/>
          </a:xfrm>
          <a:prstGeom prst="rect">
            <a:avLst/>
          </a:prstGeom>
        </p:spPr>
      </p:pic>
      <p:pic>
        <p:nvPicPr>
          <p:cNvPr id="7" name="Picture 6"/>
          <p:cNvPicPr/>
          <p:nvPr/>
        </p:nvPicPr>
        <p:blipFill>
          <a:blip r:embed="rId7"/>
          <a:stretch>
            <a:fillRect/>
          </a:stretch>
        </p:blipFill>
        <p:spPr>
          <a:xfrm>
            <a:off x="7206508" y="4206878"/>
            <a:ext cx="2019300" cy="3105150"/>
          </a:xfrm>
          <a:prstGeom prst="rect">
            <a:avLst/>
          </a:prstGeom>
        </p:spPr>
      </p:pic>
    </p:spTree>
    <p:extLst>
      <p:ext uri="{BB962C8B-B14F-4D97-AF65-F5344CB8AC3E}">
        <p14:creationId xmlns:p14="http://schemas.microsoft.com/office/powerpoint/2010/main" val="365564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5416868"/>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Because Workday calculates benefit deductions for both 10 &amp; 12 month calendars, employees will enjoy no more ________   _____________!</a:t>
            </a:r>
          </a:p>
          <a:p>
            <a:pPr marL="514350" indent="-514350">
              <a:buFont typeface="+mj-lt"/>
              <a:buAutoNum type="arabicPeriod"/>
            </a:pPr>
            <a:endParaRPr lang="en-US" sz="2800" b="1" dirty="0" smtClean="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Your </a:t>
            </a:r>
            <a:r>
              <a:rPr lang="en-US" sz="2800" b="1" dirty="0">
                <a:latin typeface="Corbel" panose="020B0503020204020204" pitchFamily="34" charset="0"/>
              </a:rPr>
              <a:t>Emergency Contact information has changed</a:t>
            </a:r>
            <a:r>
              <a:rPr lang="en-US" sz="2800" b="1" dirty="0" smtClean="0">
                <a:latin typeface="Corbel" panose="020B0503020204020204" pitchFamily="34" charset="0"/>
              </a:rPr>
              <a:t>.  </a:t>
            </a:r>
            <a:r>
              <a:rPr lang="en-US" sz="2800" b="1" i="1" dirty="0" smtClean="0">
                <a:latin typeface="Corbel" panose="020B0503020204020204" pitchFamily="34" charset="0"/>
              </a:rPr>
              <a:t>What </a:t>
            </a:r>
            <a:r>
              <a:rPr lang="en-US" sz="2800" b="1" i="1" dirty="0">
                <a:latin typeface="Corbel" panose="020B0503020204020204" pitchFamily="34" charset="0"/>
              </a:rPr>
              <a:t>is the correct action(s):</a:t>
            </a:r>
          </a:p>
          <a:p>
            <a:endParaRPr lang="en-US" sz="2200" b="1" dirty="0">
              <a:latin typeface="Corbel" panose="020B0503020204020204" pitchFamily="34" charset="0"/>
            </a:endParaRPr>
          </a:p>
          <a:p>
            <a:pPr marL="971550" lvl="1" indent="-514350">
              <a:buFont typeface="+mj-lt"/>
              <a:buAutoNum type="alphaUcPeriod"/>
            </a:pPr>
            <a:r>
              <a:rPr lang="en-US" sz="2800" b="1" dirty="0">
                <a:latin typeface="Corbel" panose="020B0503020204020204" pitchFamily="34" charset="0"/>
              </a:rPr>
              <a:t>Contact HR with the updated information so they can make the change</a:t>
            </a:r>
          </a:p>
          <a:p>
            <a:pPr marL="971550" lvl="1" indent="-514350">
              <a:buFont typeface="+mj-lt"/>
              <a:buAutoNum type="alphaUcPeriod"/>
            </a:pPr>
            <a:endParaRPr lang="en-US" sz="1600" b="1" dirty="0">
              <a:latin typeface="Corbel" panose="020B0503020204020204" pitchFamily="34" charset="0"/>
            </a:endParaRPr>
          </a:p>
          <a:p>
            <a:pPr marL="971550" lvl="1" indent="-514350">
              <a:buFont typeface="+mj-lt"/>
              <a:buAutoNum type="alphaUcPeriod"/>
            </a:pPr>
            <a:r>
              <a:rPr lang="en-US" sz="2800" b="1" dirty="0">
                <a:latin typeface="Corbel" panose="020B0503020204020204" pitchFamily="34" charset="0"/>
              </a:rPr>
              <a:t>Go into Workday and make the change yourself</a:t>
            </a:r>
            <a:r>
              <a:rPr lang="en-US" sz="2800" b="1" dirty="0" smtClean="0">
                <a:latin typeface="Corbel" panose="020B0503020204020204" pitchFamily="34" charset="0"/>
              </a:rPr>
              <a:t>.</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487534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Pay </a:t>
            </a:r>
            <a:r>
              <a:rPr lang="en-US" dirty="0" err="1" smtClean="0"/>
              <a:t>Worklet</a:t>
            </a:r>
            <a:r>
              <a:rPr lang="en-US" dirty="0" smtClean="0"/>
              <a:t> &amp; Payroll Management</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4" y="1211892"/>
            <a:ext cx="6411484"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endParaRPr lang="en-US" sz="2300" dirty="0" smtClean="0"/>
          </a:p>
          <a:p>
            <a:r>
              <a:rPr lang="en-US" sz="2300" dirty="0" smtClean="0"/>
              <a:t>Use the </a:t>
            </a:r>
            <a:r>
              <a:rPr lang="en-US" sz="2300" b="1" dirty="0" smtClean="0"/>
              <a:t>Pay </a:t>
            </a:r>
            <a:r>
              <a:rPr lang="en-US" sz="2300" b="1" dirty="0" err="1" smtClean="0"/>
              <a:t>Worklet</a:t>
            </a:r>
            <a:r>
              <a:rPr lang="en-US" sz="2300" b="1" dirty="0" smtClean="0"/>
              <a:t> </a:t>
            </a:r>
            <a:r>
              <a:rPr lang="en-US" sz="2300" dirty="0" smtClean="0"/>
              <a:t>to locate </a:t>
            </a:r>
            <a:r>
              <a:rPr lang="en-US" sz="2300" dirty="0"/>
              <a:t>your </a:t>
            </a:r>
            <a:r>
              <a:rPr lang="en-US" sz="2300" dirty="0" err="1" smtClean="0"/>
              <a:t>payslips</a:t>
            </a:r>
            <a:r>
              <a:rPr lang="en-US" sz="2300" dirty="0" smtClean="0"/>
              <a:t>, supplemental pay history &amp; tax </a:t>
            </a:r>
            <a:r>
              <a:rPr lang="en-US" sz="2300" dirty="0"/>
              <a:t>documents</a:t>
            </a:r>
          </a:p>
          <a:p>
            <a:r>
              <a:rPr lang="en-US" sz="2300" dirty="0" smtClean="0"/>
              <a:t>Use the </a:t>
            </a:r>
            <a:r>
              <a:rPr lang="en-US" sz="2300" b="1" dirty="0" smtClean="0"/>
              <a:t>Pay </a:t>
            </a:r>
            <a:r>
              <a:rPr lang="en-US" sz="2300" b="1" dirty="0" err="1" smtClean="0"/>
              <a:t>Worklet</a:t>
            </a:r>
            <a:r>
              <a:rPr lang="en-US" sz="2300" b="1" dirty="0" smtClean="0"/>
              <a:t> </a:t>
            </a:r>
            <a:r>
              <a:rPr lang="en-US" sz="2300" dirty="0" smtClean="0"/>
              <a:t>to change your direct </a:t>
            </a:r>
            <a:r>
              <a:rPr lang="en-US" sz="2300" dirty="0"/>
              <a:t>deposit </a:t>
            </a:r>
            <a:r>
              <a:rPr lang="en-US" sz="2300" dirty="0" smtClean="0"/>
              <a:t>and </a:t>
            </a:r>
            <a:r>
              <a:rPr lang="en-US" sz="2300" dirty="0" err="1" smtClean="0"/>
              <a:t>paycard</a:t>
            </a:r>
            <a:r>
              <a:rPr lang="en-US" sz="2300" dirty="0" smtClean="0"/>
              <a:t> information</a:t>
            </a:r>
            <a:endParaRPr lang="en-US" sz="2300" dirty="0"/>
          </a:p>
          <a:p>
            <a:pPr lvl="1"/>
            <a:endParaRPr lang="en-US" sz="1900" dirty="0" smtClean="0"/>
          </a:p>
          <a:p>
            <a:pPr lvl="1"/>
            <a:endParaRPr lang="en-US" sz="1900" dirty="0"/>
          </a:p>
        </p:txBody>
      </p:sp>
      <p:sp>
        <p:nvSpPr>
          <p:cNvPr id="7" name="Rectangle 6"/>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1981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4401205"/>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Will pay slips be mailed to your home address if you make a special request?</a:t>
            </a:r>
          </a:p>
          <a:p>
            <a:pPr marL="514350" indent="-514350">
              <a:buFont typeface="+mj-lt"/>
              <a:buAutoNum type="arabicPeriod"/>
            </a:pPr>
            <a:endParaRPr lang="en-US" sz="2800" b="1" dirty="0" smtClean="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What will you need to do to ensure your current direct deposit or </a:t>
            </a:r>
            <a:r>
              <a:rPr lang="en-US" sz="2800" b="1" dirty="0" err="1" smtClean="0">
                <a:latin typeface="Corbel" panose="020B0503020204020204" pitchFamily="34" charset="0"/>
              </a:rPr>
              <a:t>paycard</a:t>
            </a:r>
            <a:r>
              <a:rPr lang="en-US" sz="2800" b="1" dirty="0" smtClean="0">
                <a:latin typeface="Corbel" panose="020B0503020204020204" pitchFamily="34" charset="0"/>
              </a:rPr>
              <a:t> accounts are in Workday?</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How </a:t>
            </a:r>
            <a:r>
              <a:rPr lang="en-US" sz="2800" b="1" dirty="0">
                <a:latin typeface="Corbel" panose="020B0503020204020204" pitchFamily="34" charset="0"/>
              </a:rPr>
              <a:t>many direct deposit accounts can you have?</a:t>
            </a:r>
          </a:p>
          <a:p>
            <a:pPr marL="514350" indent="-514350">
              <a:buFont typeface="+mj-lt"/>
              <a:buAutoNum type="arabicPeriod"/>
            </a:pP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114964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3964974" y="1261864"/>
            <a:ext cx="5161586" cy="3569817"/>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itle 2"/>
          <p:cNvSpPr>
            <a:spLocks noGrp="1"/>
          </p:cNvSpPr>
          <p:nvPr>
            <p:ph type="title"/>
          </p:nvPr>
        </p:nvSpPr>
        <p:spPr/>
        <p:txBody>
          <a:bodyPr/>
          <a:lstStyle/>
          <a:p>
            <a:pPr algn="r"/>
            <a:r>
              <a:rPr lang="en-US" dirty="0" smtClean="0"/>
              <a:t>Payroll Process Overview</a:t>
            </a:r>
            <a:endParaRPr lang="en-US" dirty="0"/>
          </a:p>
        </p:txBody>
      </p:sp>
      <p:grpSp>
        <p:nvGrpSpPr>
          <p:cNvPr id="17" name="Group 16"/>
          <p:cNvGrpSpPr/>
          <p:nvPr/>
        </p:nvGrpSpPr>
        <p:grpSpPr>
          <a:xfrm>
            <a:off x="4350424" y="3364312"/>
            <a:ext cx="605642" cy="1104408"/>
            <a:chOff x="1543792" y="1781296"/>
            <a:chExt cx="605642" cy="1104408"/>
          </a:xfrm>
        </p:grpSpPr>
        <p:sp>
          <p:nvSpPr>
            <p:cNvPr id="18" name="Flowchart: Delay 17"/>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Oval 18"/>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0" name="Rounded Rectangle 19"/>
          <p:cNvSpPr/>
          <p:nvPr/>
        </p:nvSpPr>
        <p:spPr>
          <a:xfrm>
            <a:off x="3974276" y="2390534"/>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Submit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82" y="1890319"/>
            <a:ext cx="1216418" cy="630840"/>
          </a:xfrm>
          <a:prstGeom prst="rect">
            <a:avLst/>
          </a:prstGeom>
          <a:solidFill>
            <a:schemeClr val="tx2">
              <a:lumMod val="60000"/>
              <a:lumOff val="40000"/>
            </a:schemeClr>
          </a:solidFill>
          <a:effectLst>
            <a:softEdge rad="63500"/>
          </a:effectLst>
        </p:spPr>
      </p:pic>
      <p:sp>
        <p:nvSpPr>
          <p:cNvPr id="22" name="TextBox 21"/>
          <p:cNvSpPr txBox="1"/>
          <p:nvPr/>
        </p:nvSpPr>
        <p:spPr>
          <a:xfrm>
            <a:off x="4062538" y="1261344"/>
            <a:ext cx="1365662" cy="646331"/>
          </a:xfrm>
          <a:prstGeom prst="rect">
            <a:avLst/>
          </a:prstGeom>
          <a:noFill/>
        </p:spPr>
        <p:txBody>
          <a:bodyPr wrap="square" rtlCol="0">
            <a:spAutoFit/>
          </a:bodyPr>
          <a:lstStyle/>
          <a:p>
            <a:pPr algn="ctr"/>
            <a:r>
              <a:rPr lang="en-US" dirty="0" smtClean="0"/>
              <a:t>Every 2 weeks</a:t>
            </a:r>
          </a:p>
        </p:txBody>
      </p:sp>
      <p:sp>
        <p:nvSpPr>
          <p:cNvPr id="26" name="Rounded Rectangle 25"/>
          <p:cNvSpPr/>
          <p:nvPr/>
        </p:nvSpPr>
        <p:spPr>
          <a:xfrm>
            <a:off x="5824849" y="2388557"/>
            <a:ext cx="1520041" cy="807522"/>
          </a:xfrm>
          <a:prstGeom prst="roundRect">
            <a:avLst/>
          </a:prstGeom>
          <a:solidFill>
            <a:srgbClr val="00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Approve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355" y="1888342"/>
            <a:ext cx="1216418" cy="630840"/>
          </a:xfrm>
          <a:prstGeom prst="rect">
            <a:avLst/>
          </a:prstGeom>
          <a:solidFill>
            <a:schemeClr val="tx2">
              <a:lumMod val="60000"/>
              <a:lumOff val="40000"/>
            </a:schemeClr>
          </a:solidFill>
          <a:effectLst>
            <a:softEdge rad="63500"/>
          </a:effectLst>
        </p:spPr>
      </p:pic>
      <p:sp>
        <p:nvSpPr>
          <p:cNvPr id="28" name="TextBox 27"/>
          <p:cNvSpPr txBox="1"/>
          <p:nvPr/>
        </p:nvSpPr>
        <p:spPr>
          <a:xfrm>
            <a:off x="5913111" y="1259367"/>
            <a:ext cx="1365662" cy="646331"/>
          </a:xfrm>
          <a:prstGeom prst="rect">
            <a:avLst/>
          </a:prstGeom>
          <a:noFill/>
        </p:spPr>
        <p:txBody>
          <a:bodyPr wrap="square" rtlCol="0">
            <a:spAutoFit/>
          </a:bodyPr>
          <a:lstStyle/>
          <a:p>
            <a:pPr algn="ctr"/>
            <a:r>
              <a:rPr lang="en-US" dirty="0" smtClean="0"/>
              <a:t>Every 2 weeks</a:t>
            </a:r>
          </a:p>
        </p:txBody>
      </p:sp>
      <p:grpSp>
        <p:nvGrpSpPr>
          <p:cNvPr id="38" name="Group 37"/>
          <p:cNvGrpSpPr/>
          <p:nvPr/>
        </p:nvGrpSpPr>
        <p:grpSpPr>
          <a:xfrm>
            <a:off x="4350424" y="3362335"/>
            <a:ext cx="605642" cy="1104408"/>
            <a:chOff x="1543792" y="1781296"/>
            <a:chExt cx="605642" cy="1104408"/>
          </a:xfrm>
        </p:grpSpPr>
        <p:sp>
          <p:nvSpPr>
            <p:cNvPr id="39" name="Flowchart: Delay 38"/>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Oval 39"/>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1" name="Rounded Rectangle 40"/>
          <p:cNvSpPr/>
          <p:nvPr/>
        </p:nvSpPr>
        <p:spPr>
          <a:xfrm>
            <a:off x="3974276" y="2388557"/>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Submit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82" y="1888342"/>
            <a:ext cx="1216418" cy="630840"/>
          </a:xfrm>
          <a:prstGeom prst="rect">
            <a:avLst/>
          </a:prstGeom>
          <a:solidFill>
            <a:schemeClr val="tx2">
              <a:lumMod val="60000"/>
              <a:lumOff val="40000"/>
            </a:schemeClr>
          </a:solidFill>
          <a:effectLst>
            <a:softEdge rad="63500"/>
          </a:effectLst>
        </p:spPr>
      </p:pic>
      <p:grpSp>
        <p:nvGrpSpPr>
          <p:cNvPr id="44" name="Group 43"/>
          <p:cNvGrpSpPr/>
          <p:nvPr/>
        </p:nvGrpSpPr>
        <p:grpSpPr>
          <a:xfrm>
            <a:off x="7994163" y="3360358"/>
            <a:ext cx="605642" cy="1104408"/>
            <a:chOff x="1543792" y="1781296"/>
            <a:chExt cx="605642" cy="1104408"/>
          </a:xfrm>
        </p:grpSpPr>
        <p:sp>
          <p:nvSpPr>
            <p:cNvPr id="45" name="Flowchart: Delay 44"/>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Oval 45"/>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7" name="Rounded Rectangle 46"/>
          <p:cNvSpPr/>
          <p:nvPr/>
        </p:nvSpPr>
        <p:spPr>
          <a:xfrm>
            <a:off x="7618015" y="2386580"/>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Get paid</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521" y="1886365"/>
            <a:ext cx="1216418" cy="630840"/>
          </a:xfrm>
          <a:prstGeom prst="rect">
            <a:avLst/>
          </a:prstGeom>
          <a:solidFill>
            <a:schemeClr val="tx2">
              <a:lumMod val="60000"/>
              <a:lumOff val="40000"/>
            </a:schemeClr>
          </a:solidFill>
          <a:effectLst>
            <a:softEdge rad="63500"/>
          </a:effectLst>
        </p:spPr>
      </p:pic>
      <p:sp>
        <p:nvSpPr>
          <p:cNvPr id="49" name="TextBox 48"/>
          <p:cNvSpPr txBox="1"/>
          <p:nvPr/>
        </p:nvSpPr>
        <p:spPr>
          <a:xfrm>
            <a:off x="7706277" y="1257390"/>
            <a:ext cx="1365662" cy="646331"/>
          </a:xfrm>
          <a:prstGeom prst="rect">
            <a:avLst/>
          </a:prstGeom>
          <a:noFill/>
        </p:spPr>
        <p:txBody>
          <a:bodyPr wrap="square" rtlCol="0">
            <a:spAutoFit/>
          </a:bodyPr>
          <a:lstStyle/>
          <a:p>
            <a:pPr algn="ctr"/>
            <a:r>
              <a:rPr lang="en-US" dirty="0" smtClean="0"/>
              <a:t>Every 2 weeks</a:t>
            </a:r>
          </a:p>
        </p:txBody>
      </p:sp>
      <p:sp>
        <p:nvSpPr>
          <p:cNvPr id="50" name="TextBox 49"/>
          <p:cNvSpPr txBox="1"/>
          <p:nvPr/>
        </p:nvSpPr>
        <p:spPr>
          <a:xfrm>
            <a:off x="8063347" y="3617222"/>
            <a:ext cx="572087" cy="830997"/>
          </a:xfrm>
          <a:prstGeom prst="rect">
            <a:avLst/>
          </a:prstGeom>
          <a:noFill/>
        </p:spPr>
        <p:txBody>
          <a:bodyPr wrap="square" rtlCol="0">
            <a:spAutoFit/>
          </a:bodyPr>
          <a:lstStyle/>
          <a:p>
            <a:r>
              <a:rPr lang="en-US" sz="4800" b="1" dirty="0" smtClean="0">
                <a:solidFill>
                  <a:srgbClr val="92D050"/>
                </a:solidFill>
              </a:rPr>
              <a:t>$</a:t>
            </a:r>
            <a:endParaRPr lang="en-US" b="1" dirty="0">
              <a:solidFill>
                <a:srgbClr val="92D050"/>
              </a:solidFill>
            </a:endParaRPr>
          </a:p>
        </p:txBody>
      </p:sp>
      <p:sp>
        <p:nvSpPr>
          <p:cNvPr id="51" name="Rectangle 50"/>
          <p:cNvSpPr/>
          <p:nvPr/>
        </p:nvSpPr>
        <p:spPr>
          <a:xfrm>
            <a:off x="-118753" y="5094509"/>
            <a:ext cx="9512135" cy="188818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2400" b="1" kern="0" dirty="0" smtClean="0">
                <a:solidFill>
                  <a:schemeClr val="bg1"/>
                </a:solidFill>
                <a:latin typeface="Calibri"/>
              </a:rPr>
              <a:t>Anytime, 24/7, view real-time information &amp; make updates…</a:t>
            </a:r>
          </a:p>
          <a:p>
            <a:pPr marL="3486150" lvl="7" indent="-285750">
              <a:buFont typeface="Arial" panose="020B0604020202020204" pitchFamily="34" charset="0"/>
              <a:buChar char="•"/>
            </a:pPr>
            <a:r>
              <a:rPr lang="en-US" b="1" kern="0" dirty="0">
                <a:solidFill>
                  <a:schemeClr val="bg1"/>
                </a:solidFill>
              </a:rPr>
              <a:t>Your </a:t>
            </a:r>
            <a:r>
              <a:rPr lang="en-US" b="1" kern="0" dirty="0" err="1" smtClean="0">
                <a:solidFill>
                  <a:schemeClr val="bg1"/>
                </a:solidFill>
              </a:rPr>
              <a:t>payslips</a:t>
            </a:r>
            <a:endParaRPr lang="en-US" b="1" kern="0" dirty="0">
              <a:solidFill>
                <a:schemeClr val="bg1"/>
              </a:solidFill>
            </a:endParaRPr>
          </a:p>
          <a:p>
            <a:pPr marL="3486150" lvl="7" indent="-285750">
              <a:buFont typeface="Arial" panose="020B0604020202020204" pitchFamily="34" charset="0"/>
              <a:buChar char="•"/>
            </a:pPr>
            <a:r>
              <a:rPr lang="en-US" b="1" kern="0" dirty="0" smtClean="0">
                <a:solidFill>
                  <a:schemeClr val="bg1"/>
                </a:solidFill>
                <a:latin typeface="Calibri"/>
              </a:rPr>
              <a:t>Your payroll elections </a:t>
            </a:r>
          </a:p>
          <a:p>
            <a:pPr marL="3486150" lvl="7" indent="-285750">
              <a:buFont typeface="Arial" panose="020B0604020202020204" pitchFamily="34" charset="0"/>
              <a:buChar char="•"/>
            </a:pPr>
            <a:r>
              <a:rPr lang="en-US" b="1" kern="0" dirty="0" smtClean="0">
                <a:solidFill>
                  <a:schemeClr val="bg1"/>
                </a:solidFill>
                <a:latin typeface="Calibri"/>
              </a:rPr>
              <a:t>Your work time</a:t>
            </a:r>
          </a:p>
          <a:p>
            <a:pPr marL="3486150" lvl="7" indent="-285750">
              <a:buFont typeface="Arial" panose="020B0604020202020204" pitchFamily="34" charset="0"/>
              <a:buChar char="•"/>
            </a:pPr>
            <a:r>
              <a:rPr lang="en-US" b="1" kern="0" dirty="0" smtClean="0">
                <a:solidFill>
                  <a:schemeClr val="bg1"/>
                </a:solidFill>
                <a:latin typeface="Calibri"/>
              </a:rPr>
              <a:t>Your leave balances</a:t>
            </a:r>
            <a:endParaRPr lang="en-US" b="1" kern="0" dirty="0">
              <a:solidFill>
                <a:schemeClr val="bg1"/>
              </a:solidFill>
              <a:latin typeface="Calibri"/>
            </a:endParaRPr>
          </a:p>
        </p:txBody>
      </p:sp>
      <p:sp>
        <p:nvSpPr>
          <p:cNvPr id="54" name="Rectangle 53"/>
          <p:cNvSpPr/>
          <p:nvPr/>
        </p:nvSpPr>
        <p:spPr>
          <a:xfrm>
            <a:off x="4360188" y="4287902"/>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55" name="Rectangle 54"/>
          <p:cNvSpPr/>
          <p:nvPr/>
        </p:nvSpPr>
        <p:spPr>
          <a:xfrm>
            <a:off x="7994163" y="4290411"/>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60" name="Rounded Rectangle 59"/>
          <p:cNvSpPr/>
          <p:nvPr/>
        </p:nvSpPr>
        <p:spPr>
          <a:xfrm>
            <a:off x="175270" y="1263277"/>
            <a:ext cx="1710037" cy="3464237"/>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8" name="Right Arrow 57"/>
          <p:cNvSpPr/>
          <p:nvPr/>
        </p:nvSpPr>
        <p:spPr>
          <a:xfrm>
            <a:off x="5416332" y="3924000"/>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Right Arrow 58"/>
          <p:cNvSpPr/>
          <p:nvPr/>
        </p:nvSpPr>
        <p:spPr>
          <a:xfrm>
            <a:off x="7148151" y="3933898"/>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ounded Rectangle 6"/>
          <p:cNvSpPr/>
          <p:nvPr/>
        </p:nvSpPr>
        <p:spPr>
          <a:xfrm>
            <a:off x="166264" y="2382613"/>
            <a:ext cx="1710037"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Confirm</a:t>
            </a:r>
            <a:r>
              <a:rPr kumimoji="0" lang="en-US" sz="1600" b="1" i="0" u="none" strike="noStrike" kern="0" cap="none" spc="0" normalizeH="0" noProof="0" dirty="0" smtClean="0">
                <a:ln>
                  <a:noFill/>
                </a:ln>
                <a:solidFill>
                  <a:schemeClr val="bg1"/>
                </a:solidFill>
                <a:effectLst/>
                <a:uLnTx/>
                <a:uFillTx/>
                <a:latin typeface="Calibri"/>
                <a:ea typeface="+mn-ea"/>
                <a:cs typeface="+mn-cs"/>
              </a:rPr>
              <a:t> personal info &amp; payroll elections</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16" y="1882398"/>
            <a:ext cx="1216418" cy="630840"/>
          </a:xfrm>
          <a:prstGeom prst="rect">
            <a:avLst/>
          </a:prstGeom>
          <a:solidFill>
            <a:schemeClr val="tx2">
              <a:lumMod val="60000"/>
              <a:lumOff val="40000"/>
            </a:schemeClr>
          </a:solidFill>
          <a:effectLst>
            <a:softEdge rad="63500"/>
          </a:effectLst>
        </p:spPr>
      </p:pic>
      <p:sp>
        <p:nvSpPr>
          <p:cNvPr id="10" name="TextBox 9"/>
          <p:cNvSpPr txBox="1"/>
          <p:nvPr/>
        </p:nvSpPr>
        <p:spPr>
          <a:xfrm>
            <a:off x="285010" y="1420286"/>
            <a:ext cx="1365662" cy="369332"/>
          </a:xfrm>
          <a:prstGeom prst="rect">
            <a:avLst/>
          </a:prstGeom>
          <a:noFill/>
        </p:spPr>
        <p:txBody>
          <a:bodyPr wrap="square" rtlCol="0">
            <a:spAutoFit/>
          </a:bodyPr>
          <a:lstStyle/>
          <a:p>
            <a:pPr algn="ctr"/>
            <a:r>
              <a:rPr lang="en-US" dirty="0" smtClean="0"/>
              <a:t>Day One</a:t>
            </a:r>
            <a:endParaRPr lang="en-US" dirty="0"/>
          </a:p>
        </p:txBody>
      </p:sp>
      <p:grpSp>
        <p:nvGrpSpPr>
          <p:cNvPr id="35" name="Group 34"/>
          <p:cNvGrpSpPr/>
          <p:nvPr/>
        </p:nvGrpSpPr>
        <p:grpSpPr>
          <a:xfrm>
            <a:off x="748242" y="3360355"/>
            <a:ext cx="605642" cy="1104408"/>
            <a:chOff x="1543792" y="1781296"/>
            <a:chExt cx="605642" cy="1104408"/>
          </a:xfrm>
        </p:grpSpPr>
        <p:sp>
          <p:nvSpPr>
            <p:cNvPr id="36" name="Flowchart: Delay 35"/>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7" name="Oval 36"/>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2" name="Rectangle 51"/>
          <p:cNvSpPr/>
          <p:nvPr/>
        </p:nvSpPr>
        <p:spPr>
          <a:xfrm>
            <a:off x="748241" y="4292747"/>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61" name="Rounded Rectangle 60"/>
          <p:cNvSpPr/>
          <p:nvPr/>
        </p:nvSpPr>
        <p:spPr>
          <a:xfrm>
            <a:off x="2047106" y="1257390"/>
            <a:ext cx="1710037" cy="3464237"/>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ounded Rectangle 13"/>
          <p:cNvSpPr/>
          <p:nvPr/>
        </p:nvSpPr>
        <p:spPr>
          <a:xfrm>
            <a:off x="2147456" y="2392513"/>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Enter</a:t>
            </a:r>
            <a:r>
              <a:rPr kumimoji="0" lang="en-US" sz="1600" b="1" i="0" u="none" strike="noStrike" kern="0" cap="none" spc="0" normalizeH="0" noProof="0" dirty="0" smtClean="0">
                <a:ln>
                  <a:noFill/>
                </a:ln>
                <a:solidFill>
                  <a:schemeClr val="bg1"/>
                </a:solidFill>
                <a:effectLst/>
                <a:uLnTx/>
                <a:uFillTx/>
                <a:latin typeface="Calibri"/>
                <a:ea typeface="+mn-ea"/>
                <a:cs typeface="+mn-cs"/>
              </a:rPr>
              <a:t> time worked</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62" y="1892298"/>
            <a:ext cx="1216418" cy="630840"/>
          </a:xfrm>
          <a:prstGeom prst="rect">
            <a:avLst/>
          </a:prstGeom>
          <a:solidFill>
            <a:schemeClr val="tx2">
              <a:lumMod val="60000"/>
              <a:lumOff val="40000"/>
            </a:schemeClr>
          </a:solidFill>
          <a:effectLst>
            <a:softEdge rad="63500"/>
          </a:effectLst>
        </p:spPr>
      </p:pic>
      <p:sp>
        <p:nvSpPr>
          <p:cNvPr id="16" name="TextBox 15"/>
          <p:cNvSpPr txBox="1"/>
          <p:nvPr/>
        </p:nvSpPr>
        <p:spPr>
          <a:xfrm>
            <a:off x="2206833" y="1418307"/>
            <a:ext cx="1365662" cy="369332"/>
          </a:xfrm>
          <a:prstGeom prst="rect">
            <a:avLst/>
          </a:prstGeom>
          <a:noFill/>
        </p:spPr>
        <p:txBody>
          <a:bodyPr wrap="square" rtlCol="0">
            <a:spAutoFit/>
          </a:bodyPr>
          <a:lstStyle/>
          <a:p>
            <a:pPr algn="ctr"/>
            <a:r>
              <a:rPr lang="en-US" dirty="0" smtClean="0"/>
              <a:t>Daily</a:t>
            </a:r>
            <a:endParaRPr lang="en-US" dirty="0"/>
          </a:p>
        </p:txBody>
      </p:sp>
      <p:grpSp>
        <p:nvGrpSpPr>
          <p:cNvPr id="29" name="Group 28"/>
          <p:cNvGrpSpPr/>
          <p:nvPr/>
        </p:nvGrpSpPr>
        <p:grpSpPr>
          <a:xfrm>
            <a:off x="2579021" y="3362333"/>
            <a:ext cx="605642" cy="1104408"/>
            <a:chOff x="1543792" y="1781296"/>
            <a:chExt cx="605642" cy="1104408"/>
          </a:xfrm>
        </p:grpSpPr>
        <p:sp>
          <p:nvSpPr>
            <p:cNvPr id="30" name="Flowchart: Delay 29"/>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Oval 30"/>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3" name="Rectangle 52"/>
          <p:cNvSpPr/>
          <p:nvPr/>
        </p:nvSpPr>
        <p:spPr>
          <a:xfrm>
            <a:off x="2586842" y="4292747"/>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57" name="Right Arrow 56"/>
          <p:cNvSpPr/>
          <p:nvPr/>
        </p:nvSpPr>
        <p:spPr>
          <a:xfrm>
            <a:off x="3506380" y="3949731"/>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63" name="Group 62"/>
          <p:cNvGrpSpPr/>
          <p:nvPr/>
        </p:nvGrpSpPr>
        <p:grpSpPr>
          <a:xfrm>
            <a:off x="6159541" y="3236929"/>
            <a:ext cx="605642" cy="1138067"/>
            <a:chOff x="1543792" y="1781296"/>
            <a:chExt cx="605642" cy="1104408"/>
          </a:xfrm>
        </p:grpSpPr>
        <p:sp>
          <p:nvSpPr>
            <p:cNvPr id="64" name="Flowchart: Delay 63"/>
            <p:cNvSpPr/>
            <p:nvPr/>
          </p:nvSpPr>
          <p:spPr>
            <a:xfrm rot="16200000">
              <a:off x="1460665" y="2196935"/>
              <a:ext cx="771896" cy="605642"/>
            </a:xfrm>
            <a:prstGeom prst="flowChartDelay">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Oval 64"/>
            <p:cNvSpPr/>
            <p:nvPr/>
          </p:nvSpPr>
          <p:spPr>
            <a:xfrm>
              <a:off x="1591296" y="1781296"/>
              <a:ext cx="498763" cy="451263"/>
            </a:xfrm>
            <a:prstGeom prst="ellipse">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3" name="Group 22"/>
          <p:cNvGrpSpPr/>
          <p:nvPr/>
        </p:nvGrpSpPr>
        <p:grpSpPr>
          <a:xfrm>
            <a:off x="6499942" y="3239239"/>
            <a:ext cx="605642" cy="1138067"/>
            <a:chOff x="1543792" y="1781296"/>
            <a:chExt cx="605642" cy="1104408"/>
          </a:xfrm>
        </p:grpSpPr>
        <p:sp>
          <p:nvSpPr>
            <p:cNvPr id="24" name="Flowchart: Delay 23"/>
            <p:cNvSpPr/>
            <p:nvPr/>
          </p:nvSpPr>
          <p:spPr>
            <a:xfrm rot="16200000">
              <a:off x="1460665" y="2196935"/>
              <a:ext cx="771896" cy="605642"/>
            </a:xfrm>
            <a:prstGeom prst="flowChartDelay">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Oval 24"/>
            <p:cNvSpPr/>
            <p:nvPr/>
          </p:nvSpPr>
          <p:spPr>
            <a:xfrm>
              <a:off x="1591296" y="1781296"/>
              <a:ext cx="498763" cy="451263"/>
            </a:xfrm>
            <a:prstGeom prst="ellipse">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69" name="Rectangle 68"/>
          <p:cNvSpPr/>
          <p:nvPr/>
        </p:nvSpPr>
        <p:spPr>
          <a:xfrm>
            <a:off x="6161146" y="4287901"/>
            <a:ext cx="954692" cy="320633"/>
          </a:xfrm>
          <a:prstGeom prst="rect">
            <a:avLst/>
          </a:prstGeom>
          <a:solidFill>
            <a:srgbClr val="00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400" b="1" kern="0" dirty="0" smtClean="0">
                <a:solidFill>
                  <a:schemeClr val="bg1"/>
                </a:solidFill>
                <a:latin typeface="Calibri"/>
              </a:rPr>
              <a:t>MGR &amp; TK</a:t>
            </a:r>
            <a:endParaRPr lang="en-US" sz="1400" b="1" kern="0" dirty="0">
              <a:solidFill>
                <a:schemeClr val="bg1"/>
              </a:solidFill>
              <a:latin typeface="Calibri"/>
            </a:endParaRPr>
          </a:p>
        </p:txBody>
      </p:sp>
    </p:spTree>
    <p:extLst>
      <p:ext uri="{BB962C8B-B14F-4D97-AF65-F5344CB8AC3E}">
        <p14:creationId xmlns:p14="http://schemas.microsoft.com/office/powerpoint/2010/main" val="78680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Time Tracking</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7595308" cy="4402489"/>
          </a:xfrm>
          <a:noFill/>
        </p:spPr>
        <p:txBody>
          <a:bodyPr>
            <a:noAutofit/>
          </a:bodyPr>
          <a:lstStyle/>
          <a:p>
            <a:pPr marL="0" indent="0">
              <a:buNone/>
            </a:pPr>
            <a:r>
              <a:rPr lang="en-US" sz="2400" b="1" dirty="0" smtClean="0"/>
              <a:t>Learning Objectives:</a:t>
            </a:r>
          </a:p>
          <a:p>
            <a:endParaRPr lang="en-US" sz="800" dirty="0" smtClean="0"/>
          </a:p>
          <a:p>
            <a:pPr marL="0" indent="0">
              <a:lnSpc>
                <a:spcPct val="150000"/>
              </a:lnSpc>
              <a:spcBef>
                <a:spcPts val="0"/>
              </a:spcBef>
              <a:buNone/>
            </a:pPr>
            <a:r>
              <a:rPr lang="en-US" sz="2300" dirty="0" smtClean="0"/>
              <a:t>At the end of this module you will be able to…</a:t>
            </a:r>
          </a:p>
          <a:p>
            <a:pPr>
              <a:lnSpc>
                <a:spcPct val="150000"/>
              </a:lnSpc>
              <a:spcBef>
                <a:spcPts val="0"/>
              </a:spcBef>
            </a:pPr>
            <a:r>
              <a:rPr lang="en-US" sz="2300" dirty="0" smtClean="0"/>
              <a:t>Understand </a:t>
            </a:r>
            <a:r>
              <a:rPr lang="en-US" sz="2300" dirty="0"/>
              <a:t>CMSD’s policy </a:t>
            </a:r>
            <a:r>
              <a:rPr lang="en-US" sz="2300" dirty="0" smtClean="0"/>
              <a:t>for tracking your time worked</a:t>
            </a:r>
            <a:endParaRPr lang="en-US" sz="2300" dirty="0"/>
          </a:p>
          <a:p>
            <a:pPr>
              <a:lnSpc>
                <a:spcPct val="150000"/>
              </a:lnSpc>
              <a:spcBef>
                <a:spcPts val="0"/>
              </a:spcBef>
            </a:pPr>
            <a:r>
              <a:rPr lang="en-US" sz="2300" dirty="0" smtClean="0"/>
              <a:t>Recognize the time tracking style for your job profile</a:t>
            </a:r>
          </a:p>
          <a:p>
            <a:pPr>
              <a:lnSpc>
                <a:spcPct val="150000"/>
              </a:lnSpc>
              <a:spcBef>
                <a:spcPts val="0"/>
              </a:spcBef>
            </a:pPr>
            <a:r>
              <a:rPr lang="en-US" sz="2300" dirty="0" smtClean="0"/>
              <a:t>Enter your time worked, according to your job profile</a:t>
            </a:r>
          </a:p>
          <a:p>
            <a:pPr>
              <a:lnSpc>
                <a:spcPct val="150000"/>
              </a:lnSpc>
              <a:spcBef>
                <a:spcPts val="0"/>
              </a:spcBef>
            </a:pPr>
            <a:r>
              <a:rPr lang="en-US" sz="2300" dirty="0" smtClean="0"/>
              <a:t>Add supplemental pay when applicable</a:t>
            </a:r>
          </a:p>
          <a:p>
            <a:pPr>
              <a:lnSpc>
                <a:spcPct val="150000"/>
              </a:lnSpc>
              <a:spcBef>
                <a:spcPts val="0"/>
              </a:spcBef>
            </a:pPr>
            <a:r>
              <a:rPr lang="en-US" sz="2300" dirty="0" smtClean="0"/>
              <a:t>Correct entered time if you have made a mistake</a:t>
            </a:r>
          </a:p>
          <a:p>
            <a:endParaRPr lang="en-US" sz="2300" dirty="0" smtClean="0"/>
          </a:p>
        </p:txBody>
      </p:sp>
      <p:sp>
        <p:nvSpPr>
          <p:cNvPr id="7" name="Rectangle 6"/>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34835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Workday will allow employees to be paid accurately and on a timely basis.</a:t>
            </a:r>
          </a:p>
          <a:p>
            <a:pPr marL="0" indent="0">
              <a:buNone/>
            </a:pPr>
            <a:endParaRPr lang="en-US" sz="1400" dirty="0" smtClean="0"/>
          </a:p>
          <a:p>
            <a:r>
              <a:rPr lang="en-US" dirty="0" smtClean="0"/>
              <a:t>All employees will report their time worked.</a:t>
            </a:r>
          </a:p>
          <a:p>
            <a:r>
              <a:rPr lang="en-US" dirty="0" smtClean="0"/>
              <a:t>Time entries must be accurate.  It is the responsibility of the employee to ensure accuracy.  Employees must submit the actual time worked.</a:t>
            </a:r>
          </a:p>
          <a:p>
            <a:r>
              <a:rPr lang="en-US" dirty="0" smtClean="0"/>
              <a:t>Time entries should be made on a daily basis.</a:t>
            </a:r>
          </a:p>
          <a:p>
            <a:r>
              <a:rPr lang="en-US" dirty="0" smtClean="0"/>
              <a:t>Time entries will be submitted for Manager approval and paid every two weeks. </a:t>
            </a:r>
          </a:p>
          <a:p>
            <a:r>
              <a:rPr lang="en-US" dirty="0" smtClean="0"/>
              <a:t>Time entries will be validated by Timekeepers or Managers.</a:t>
            </a:r>
            <a:endParaRPr lang="en-US" dirty="0"/>
          </a:p>
        </p:txBody>
      </p:sp>
      <p:sp>
        <p:nvSpPr>
          <p:cNvPr id="3" name="Title 2"/>
          <p:cNvSpPr>
            <a:spLocks noGrp="1"/>
          </p:cNvSpPr>
          <p:nvPr>
            <p:ph type="title"/>
          </p:nvPr>
        </p:nvSpPr>
        <p:spPr/>
        <p:txBody>
          <a:bodyPr/>
          <a:lstStyle/>
          <a:p>
            <a:r>
              <a:rPr lang="en-US" dirty="0" smtClean="0"/>
              <a:t>CMSD Time Tracking Process</a:t>
            </a:r>
            <a:endParaRPr lang="en-US" dirty="0"/>
          </a:p>
        </p:txBody>
      </p:sp>
    </p:spTree>
    <p:extLst>
      <p:ext uri="{BB962C8B-B14F-4D97-AF65-F5344CB8AC3E}">
        <p14:creationId xmlns:p14="http://schemas.microsoft.com/office/powerpoint/2010/main" val="3739914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7912853" y="6054518"/>
            <a:ext cx="1221323" cy="611943"/>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3" name="Rectangle 72"/>
          <p:cNvSpPr/>
          <p:nvPr/>
        </p:nvSpPr>
        <p:spPr>
          <a:xfrm>
            <a:off x="5905289" y="4642804"/>
            <a:ext cx="2491653" cy="1088198"/>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2" name="Rectangle 71"/>
          <p:cNvSpPr/>
          <p:nvPr/>
        </p:nvSpPr>
        <p:spPr>
          <a:xfrm>
            <a:off x="4227865" y="3007922"/>
            <a:ext cx="2572986" cy="1166719"/>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9" name="Rectangle 68"/>
          <p:cNvSpPr/>
          <p:nvPr/>
        </p:nvSpPr>
        <p:spPr>
          <a:xfrm>
            <a:off x="2892232" y="1831761"/>
            <a:ext cx="1408486" cy="754841"/>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8" name="Rectangle 67"/>
          <p:cNvSpPr/>
          <p:nvPr/>
        </p:nvSpPr>
        <p:spPr>
          <a:xfrm>
            <a:off x="580987" y="1510310"/>
            <a:ext cx="2267064" cy="657833"/>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7" name="Rectangle 66"/>
          <p:cNvSpPr/>
          <p:nvPr/>
        </p:nvSpPr>
        <p:spPr>
          <a:xfrm>
            <a:off x="587616" y="956991"/>
            <a:ext cx="2253508" cy="521650"/>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itle 2"/>
          <p:cNvSpPr>
            <a:spLocks noGrp="1"/>
          </p:cNvSpPr>
          <p:nvPr>
            <p:ph type="title"/>
          </p:nvPr>
        </p:nvSpPr>
        <p:spPr>
          <a:xfrm>
            <a:off x="485996" y="133249"/>
            <a:ext cx="8308380" cy="870902"/>
          </a:xfrm>
        </p:spPr>
        <p:txBody>
          <a:bodyPr>
            <a:noAutofit/>
          </a:bodyPr>
          <a:lstStyle/>
          <a:p>
            <a:pPr algn="r"/>
            <a:r>
              <a:rPr lang="en-US" sz="3600" b="0" dirty="0" smtClean="0">
                <a:latin typeface="+mj-lt"/>
                <a:cs typeface="+mj-cs"/>
              </a:rPr>
              <a:t>CTU Teacher, Para &amp; RSP Time Process </a:t>
            </a:r>
            <a:endParaRPr lang="en-US" sz="3600" b="0" dirty="0">
              <a:latin typeface="+mj-lt"/>
              <a:cs typeface="+mj-cs"/>
            </a:endParaRPr>
          </a:p>
        </p:txBody>
      </p:sp>
      <p:sp>
        <p:nvSpPr>
          <p:cNvPr id="2" name="Rounded Rectangle 1"/>
          <p:cNvSpPr/>
          <p:nvPr/>
        </p:nvSpPr>
        <p:spPr>
          <a:xfrm>
            <a:off x="0" y="961436"/>
            <a:ext cx="536806" cy="1976862"/>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ounded Rectangle 5"/>
          <p:cNvSpPr/>
          <p:nvPr/>
        </p:nvSpPr>
        <p:spPr>
          <a:xfrm>
            <a:off x="0" y="2902111"/>
            <a:ext cx="536806" cy="1610614"/>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ounded Rectangle 6"/>
          <p:cNvSpPr/>
          <p:nvPr/>
        </p:nvSpPr>
        <p:spPr>
          <a:xfrm>
            <a:off x="-3861" y="4613701"/>
            <a:ext cx="540667" cy="1179463"/>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ounded Rectangle 7"/>
          <p:cNvSpPr/>
          <p:nvPr/>
        </p:nvSpPr>
        <p:spPr>
          <a:xfrm>
            <a:off x="0" y="5980448"/>
            <a:ext cx="574785" cy="974527"/>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TextBox 8"/>
          <p:cNvSpPr txBox="1"/>
          <p:nvPr/>
        </p:nvSpPr>
        <p:spPr>
          <a:xfrm rot="16200000">
            <a:off x="-420918" y="1676553"/>
            <a:ext cx="1315084" cy="400110"/>
          </a:xfrm>
          <a:prstGeom prst="rect">
            <a:avLst/>
          </a:prstGeom>
          <a:noFill/>
        </p:spPr>
        <p:txBody>
          <a:bodyPr wrap="square" rtlCol="0">
            <a:spAutoFit/>
          </a:bodyPr>
          <a:lstStyle/>
          <a:p>
            <a:r>
              <a:rPr lang="en-US" sz="2000" dirty="0" smtClean="0"/>
              <a:t>Employee</a:t>
            </a:r>
            <a:endParaRPr lang="en-US" sz="2000" dirty="0"/>
          </a:p>
        </p:txBody>
      </p:sp>
      <p:sp>
        <p:nvSpPr>
          <p:cNvPr id="10" name="TextBox 9"/>
          <p:cNvSpPr txBox="1"/>
          <p:nvPr/>
        </p:nvSpPr>
        <p:spPr>
          <a:xfrm rot="16200000">
            <a:off x="-561367" y="3446422"/>
            <a:ext cx="1572434" cy="400110"/>
          </a:xfrm>
          <a:prstGeom prst="rect">
            <a:avLst/>
          </a:prstGeom>
          <a:noFill/>
        </p:spPr>
        <p:txBody>
          <a:bodyPr wrap="square" rtlCol="0">
            <a:spAutoFit/>
          </a:bodyPr>
          <a:lstStyle/>
          <a:p>
            <a:r>
              <a:rPr lang="en-US" sz="2000" dirty="0" smtClean="0"/>
              <a:t>Timekeeper</a:t>
            </a:r>
            <a:endParaRPr lang="en-US" sz="2000" dirty="0"/>
          </a:p>
        </p:txBody>
      </p:sp>
      <p:sp>
        <p:nvSpPr>
          <p:cNvPr id="11" name="TextBox 10"/>
          <p:cNvSpPr txBox="1"/>
          <p:nvPr/>
        </p:nvSpPr>
        <p:spPr>
          <a:xfrm rot="16200000">
            <a:off x="-354101" y="4997012"/>
            <a:ext cx="1181452" cy="400110"/>
          </a:xfrm>
          <a:prstGeom prst="rect">
            <a:avLst/>
          </a:prstGeom>
          <a:noFill/>
        </p:spPr>
        <p:txBody>
          <a:bodyPr wrap="square" rtlCol="0">
            <a:spAutoFit/>
          </a:bodyPr>
          <a:lstStyle/>
          <a:p>
            <a:pPr algn="ctr"/>
            <a:r>
              <a:rPr lang="en-US" sz="2000" dirty="0" smtClean="0"/>
              <a:t>Principal</a:t>
            </a:r>
            <a:endParaRPr lang="en-US" sz="2000" dirty="0"/>
          </a:p>
        </p:txBody>
      </p:sp>
      <p:sp>
        <p:nvSpPr>
          <p:cNvPr id="12" name="TextBox 11"/>
          <p:cNvSpPr txBox="1"/>
          <p:nvPr/>
        </p:nvSpPr>
        <p:spPr>
          <a:xfrm rot="16200000">
            <a:off x="-357679" y="6057668"/>
            <a:ext cx="1188607" cy="400110"/>
          </a:xfrm>
          <a:prstGeom prst="rect">
            <a:avLst/>
          </a:prstGeom>
          <a:noFill/>
        </p:spPr>
        <p:txBody>
          <a:bodyPr wrap="square" rtlCol="0">
            <a:spAutoFit/>
          </a:bodyPr>
          <a:lstStyle/>
          <a:p>
            <a:r>
              <a:rPr lang="en-US" sz="2000" dirty="0" smtClean="0"/>
              <a:t>Payroll</a:t>
            </a:r>
            <a:endParaRPr lang="en-US" sz="2000" dirty="0"/>
          </a:p>
        </p:txBody>
      </p:sp>
      <p:cxnSp>
        <p:nvCxnSpPr>
          <p:cNvPr id="25" name="Straight Connector 24"/>
          <p:cNvCxnSpPr/>
          <p:nvPr/>
        </p:nvCxnSpPr>
        <p:spPr>
          <a:xfrm flipV="1">
            <a:off x="0" y="2885397"/>
            <a:ext cx="9147861" cy="25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863" y="4579017"/>
            <a:ext cx="9147863" cy="37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9222" y="5980449"/>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36807" y="971569"/>
            <a:ext cx="2304318" cy="584775"/>
          </a:xfrm>
          <a:prstGeom prst="rect">
            <a:avLst/>
          </a:prstGeom>
          <a:noFill/>
        </p:spPr>
        <p:txBody>
          <a:bodyPr wrap="square" rtlCol="0">
            <a:spAutoFit/>
          </a:bodyPr>
          <a:lstStyle/>
          <a:p>
            <a:r>
              <a:rPr lang="en-US" sz="1600" dirty="0" smtClean="0"/>
              <a:t>Check in for regular time worked (web calendar)</a:t>
            </a:r>
            <a:endParaRPr lang="en-US" sz="1600" dirty="0"/>
          </a:p>
        </p:txBody>
      </p:sp>
      <p:sp>
        <p:nvSpPr>
          <p:cNvPr id="46" name="TextBox 45"/>
          <p:cNvSpPr txBox="1"/>
          <p:nvPr/>
        </p:nvSpPr>
        <p:spPr>
          <a:xfrm>
            <a:off x="542473" y="1419168"/>
            <a:ext cx="2152829" cy="830997"/>
          </a:xfrm>
          <a:prstGeom prst="rect">
            <a:avLst/>
          </a:prstGeom>
          <a:noFill/>
        </p:spPr>
        <p:txBody>
          <a:bodyPr wrap="square" rtlCol="0">
            <a:spAutoFit/>
          </a:bodyPr>
          <a:lstStyle/>
          <a:p>
            <a:r>
              <a:rPr lang="en-US" sz="1600" dirty="0" smtClean="0"/>
              <a:t>Enter supplemental time and additional details (web calendar)</a:t>
            </a:r>
            <a:endParaRPr lang="en-US" sz="1600" dirty="0"/>
          </a:p>
        </p:txBody>
      </p:sp>
      <p:sp>
        <p:nvSpPr>
          <p:cNvPr id="47" name="TextBox 46"/>
          <p:cNvSpPr txBox="1"/>
          <p:nvPr/>
        </p:nvSpPr>
        <p:spPr>
          <a:xfrm>
            <a:off x="536806" y="2164168"/>
            <a:ext cx="1273628" cy="338554"/>
          </a:xfrm>
          <a:prstGeom prst="rect">
            <a:avLst/>
          </a:prstGeom>
          <a:noFill/>
        </p:spPr>
        <p:txBody>
          <a:bodyPr wrap="square" rtlCol="0">
            <a:spAutoFit/>
          </a:bodyPr>
          <a:lstStyle/>
          <a:p>
            <a:r>
              <a:rPr lang="en-US" sz="1600" dirty="0" smtClean="0"/>
              <a:t>DAILY</a:t>
            </a:r>
            <a:endParaRPr lang="en-US" sz="1600" dirty="0"/>
          </a:p>
        </p:txBody>
      </p:sp>
      <p:sp>
        <p:nvSpPr>
          <p:cNvPr id="48" name="TextBox 47"/>
          <p:cNvSpPr txBox="1"/>
          <p:nvPr/>
        </p:nvSpPr>
        <p:spPr>
          <a:xfrm>
            <a:off x="2871864" y="1808914"/>
            <a:ext cx="1441906" cy="830997"/>
          </a:xfrm>
          <a:prstGeom prst="rect">
            <a:avLst/>
          </a:prstGeom>
          <a:noFill/>
        </p:spPr>
        <p:txBody>
          <a:bodyPr wrap="square" rtlCol="0">
            <a:spAutoFit/>
          </a:bodyPr>
          <a:lstStyle/>
          <a:p>
            <a:r>
              <a:rPr lang="en-US" sz="1600" dirty="0" smtClean="0"/>
              <a:t>Certification of effort </a:t>
            </a:r>
          </a:p>
          <a:p>
            <a:r>
              <a:rPr lang="en-US" sz="1600" dirty="0" smtClean="0"/>
              <a:t>Submit time</a:t>
            </a:r>
            <a:endParaRPr lang="en-US" sz="1600" dirty="0"/>
          </a:p>
        </p:txBody>
      </p:sp>
      <p:sp>
        <p:nvSpPr>
          <p:cNvPr id="49" name="TextBox 48"/>
          <p:cNvSpPr txBox="1"/>
          <p:nvPr/>
        </p:nvSpPr>
        <p:spPr>
          <a:xfrm>
            <a:off x="2841124" y="2572419"/>
            <a:ext cx="1718350" cy="338554"/>
          </a:xfrm>
          <a:prstGeom prst="rect">
            <a:avLst/>
          </a:prstGeom>
          <a:noFill/>
        </p:spPr>
        <p:txBody>
          <a:bodyPr wrap="square" rtlCol="0">
            <a:spAutoFit/>
          </a:bodyPr>
          <a:lstStyle/>
          <a:p>
            <a:r>
              <a:rPr lang="en-US" sz="1600" dirty="0" smtClean="0"/>
              <a:t>BIWEEKLY - Friday</a:t>
            </a:r>
            <a:endParaRPr lang="en-US" sz="1600" dirty="0"/>
          </a:p>
        </p:txBody>
      </p:sp>
      <p:sp>
        <p:nvSpPr>
          <p:cNvPr id="53" name="TextBox 52"/>
          <p:cNvSpPr txBox="1"/>
          <p:nvPr/>
        </p:nvSpPr>
        <p:spPr>
          <a:xfrm>
            <a:off x="4169465" y="3001055"/>
            <a:ext cx="2886078" cy="1077218"/>
          </a:xfrm>
          <a:prstGeom prst="rect">
            <a:avLst/>
          </a:prstGeom>
          <a:noFill/>
        </p:spPr>
        <p:txBody>
          <a:bodyPr wrap="square" rtlCol="0">
            <a:spAutoFit/>
          </a:bodyPr>
          <a:lstStyle/>
          <a:p>
            <a:r>
              <a:rPr lang="en-US" sz="1600" dirty="0" smtClean="0"/>
              <a:t>Validate time</a:t>
            </a:r>
          </a:p>
          <a:p>
            <a:pPr marL="285750" indent="-285750">
              <a:buFont typeface="Arial" charset="0"/>
              <a:buChar char="•"/>
            </a:pPr>
            <a:r>
              <a:rPr lang="en-US" sz="1600" dirty="0" smtClean="0"/>
              <a:t>Approve</a:t>
            </a:r>
          </a:p>
          <a:p>
            <a:pPr marL="285750" indent="-285750">
              <a:buFont typeface="Arial" charset="0"/>
              <a:buChar char="•"/>
            </a:pPr>
            <a:r>
              <a:rPr lang="en-US" sz="1600" dirty="0" smtClean="0"/>
              <a:t>Send back with  comments</a:t>
            </a:r>
          </a:p>
          <a:p>
            <a:pPr marL="285750" indent="-285750">
              <a:buFont typeface="Arial" charset="0"/>
              <a:buChar char="•"/>
            </a:pPr>
            <a:r>
              <a:rPr lang="en-US" sz="1600" dirty="0" smtClean="0"/>
              <a:t>Deny</a:t>
            </a:r>
            <a:endParaRPr lang="en-US" sz="1600" dirty="0"/>
          </a:p>
        </p:txBody>
      </p:sp>
      <p:sp>
        <p:nvSpPr>
          <p:cNvPr id="54" name="TextBox 53"/>
          <p:cNvSpPr txBox="1"/>
          <p:nvPr/>
        </p:nvSpPr>
        <p:spPr>
          <a:xfrm>
            <a:off x="4227865" y="4181508"/>
            <a:ext cx="2277838" cy="338554"/>
          </a:xfrm>
          <a:prstGeom prst="rect">
            <a:avLst/>
          </a:prstGeom>
          <a:noFill/>
        </p:spPr>
        <p:txBody>
          <a:bodyPr wrap="square" rtlCol="0">
            <a:spAutoFit/>
          </a:bodyPr>
          <a:lstStyle/>
          <a:p>
            <a:r>
              <a:rPr lang="en-US" sz="1600" dirty="0" smtClean="0"/>
              <a:t>BIWEEKLY - Monday</a:t>
            </a:r>
            <a:endParaRPr lang="en-US" sz="1600" dirty="0"/>
          </a:p>
        </p:txBody>
      </p:sp>
      <p:cxnSp>
        <p:nvCxnSpPr>
          <p:cNvPr id="59" name="Elbow Connector 58"/>
          <p:cNvCxnSpPr/>
          <p:nvPr/>
        </p:nvCxnSpPr>
        <p:spPr>
          <a:xfrm rot="16200000" flipH="1">
            <a:off x="3688765" y="3017647"/>
            <a:ext cx="504753" cy="423987"/>
          </a:xfrm>
          <a:prstGeom prst="bentConnector3">
            <a:avLst>
              <a:gd name="adj1" fmla="val 10378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851806" y="4598010"/>
            <a:ext cx="2734925" cy="1077218"/>
          </a:xfrm>
          <a:prstGeom prst="rect">
            <a:avLst/>
          </a:prstGeom>
          <a:noFill/>
        </p:spPr>
        <p:txBody>
          <a:bodyPr wrap="square" rtlCol="0">
            <a:spAutoFit/>
          </a:bodyPr>
          <a:lstStyle/>
          <a:p>
            <a:r>
              <a:rPr lang="en-US" sz="1600" dirty="0" smtClean="0"/>
              <a:t>Approve time</a:t>
            </a:r>
          </a:p>
          <a:p>
            <a:pPr marL="285750" indent="-285750">
              <a:buFont typeface="Arial" charset="0"/>
              <a:buChar char="•"/>
            </a:pPr>
            <a:r>
              <a:rPr lang="en-US" sz="1600" dirty="0" smtClean="0"/>
              <a:t>Approve</a:t>
            </a:r>
          </a:p>
          <a:p>
            <a:pPr marL="285750" indent="-285750">
              <a:buFont typeface="Arial" charset="0"/>
              <a:buChar char="•"/>
            </a:pPr>
            <a:r>
              <a:rPr lang="en-US" sz="1600" dirty="0" smtClean="0"/>
              <a:t>Send back with comments</a:t>
            </a:r>
          </a:p>
          <a:p>
            <a:pPr marL="285750" indent="-285750">
              <a:buFont typeface="Arial" charset="0"/>
              <a:buChar char="•"/>
            </a:pPr>
            <a:r>
              <a:rPr lang="en-US" sz="1600" dirty="0" smtClean="0"/>
              <a:t>Deny</a:t>
            </a:r>
          </a:p>
        </p:txBody>
      </p:sp>
      <p:sp>
        <p:nvSpPr>
          <p:cNvPr id="64" name="TextBox 63"/>
          <p:cNvSpPr txBox="1"/>
          <p:nvPr/>
        </p:nvSpPr>
        <p:spPr>
          <a:xfrm>
            <a:off x="6204857" y="5672187"/>
            <a:ext cx="2318657" cy="338554"/>
          </a:xfrm>
          <a:prstGeom prst="rect">
            <a:avLst/>
          </a:prstGeom>
          <a:noFill/>
        </p:spPr>
        <p:txBody>
          <a:bodyPr wrap="square" rtlCol="0">
            <a:spAutoFit/>
          </a:bodyPr>
          <a:lstStyle/>
          <a:p>
            <a:r>
              <a:rPr lang="en-US" sz="1600" dirty="0" smtClean="0"/>
              <a:t>BIWEEKLY - Tuesday</a:t>
            </a:r>
            <a:endParaRPr lang="en-US" sz="1600" dirty="0"/>
          </a:p>
        </p:txBody>
      </p:sp>
      <p:sp>
        <p:nvSpPr>
          <p:cNvPr id="75" name="TextBox 74"/>
          <p:cNvSpPr txBox="1"/>
          <p:nvPr/>
        </p:nvSpPr>
        <p:spPr>
          <a:xfrm>
            <a:off x="7957864" y="6068004"/>
            <a:ext cx="1676856" cy="584775"/>
          </a:xfrm>
          <a:prstGeom prst="rect">
            <a:avLst/>
          </a:prstGeom>
          <a:noFill/>
        </p:spPr>
        <p:txBody>
          <a:bodyPr wrap="square" rtlCol="0">
            <a:spAutoFit/>
          </a:bodyPr>
          <a:lstStyle/>
          <a:p>
            <a:r>
              <a:rPr lang="en-US" sz="1600" dirty="0" smtClean="0"/>
              <a:t>Pay for time worked </a:t>
            </a:r>
            <a:endParaRPr lang="en-US" sz="1600" dirty="0"/>
          </a:p>
        </p:txBody>
      </p:sp>
      <p:sp>
        <p:nvSpPr>
          <p:cNvPr id="76" name="TextBox 75"/>
          <p:cNvSpPr txBox="1"/>
          <p:nvPr/>
        </p:nvSpPr>
        <p:spPr>
          <a:xfrm>
            <a:off x="7957864" y="6616422"/>
            <a:ext cx="1579792" cy="338554"/>
          </a:xfrm>
          <a:prstGeom prst="rect">
            <a:avLst/>
          </a:prstGeom>
          <a:noFill/>
        </p:spPr>
        <p:txBody>
          <a:bodyPr wrap="square" rtlCol="0">
            <a:spAutoFit/>
          </a:bodyPr>
          <a:lstStyle/>
          <a:p>
            <a:r>
              <a:rPr lang="en-US" sz="1600" dirty="0" smtClean="0"/>
              <a:t>BIWEEKLY</a:t>
            </a:r>
            <a:endParaRPr lang="en-US" sz="1600" dirty="0"/>
          </a:p>
        </p:txBody>
      </p:sp>
      <p:cxnSp>
        <p:nvCxnSpPr>
          <p:cNvPr id="89" name="Elbow Connector 88"/>
          <p:cNvCxnSpPr/>
          <p:nvPr/>
        </p:nvCxnSpPr>
        <p:spPr>
          <a:xfrm rot="16200000" flipH="1">
            <a:off x="5117164" y="4618034"/>
            <a:ext cx="630620" cy="540176"/>
          </a:xfrm>
          <a:prstGeom prst="bentConnector3">
            <a:avLst>
              <a:gd name="adj1" fmla="val 10211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a:off x="2142222" y="2100601"/>
            <a:ext cx="553080" cy="416087"/>
          </a:xfrm>
          <a:prstGeom prst="bentConnector3">
            <a:avLst>
              <a:gd name="adj1" fmla="val -166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Elbow Connector 98"/>
          <p:cNvCxnSpPr/>
          <p:nvPr/>
        </p:nvCxnSpPr>
        <p:spPr>
          <a:xfrm rot="16200000" flipH="1">
            <a:off x="7119543" y="6012018"/>
            <a:ext cx="487264" cy="424121"/>
          </a:xfrm>
          <a:prstGeom prst="bentConnector3">
            <a:avLst>
              <a:gd name="adj1" fmla="val 102779"/>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607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CTU Time Tracking Demo</a:t>
            </a:r>
            <a:endParaRPr lang="en-US" dirty="0"/>
          </a:p>
        </p:txBody>
      </p:sp>
      <p:sp>
        <p:nvSpPr>
          <p:cNvPr id="3" name="Content Placeholder 1"/>
          <p:cNvSpPr txBox="1">
            <a:spLocks/>
          </p:cNvSpPr>
          <p:nvPr/>
        </p:nvSpPr>
        <p:spPr>
          <a:xfrm>
            <a:off x="1035230" y="1122286"/>
            <a:ext cx="7651569" cy="5552362"/>
          </a:xfrm>
          <a:prstGeom prst="rect">
            <a:avLst/>
          </a:prstGeom>
        </p:spPr>
        <p:txBody>
          <a:bodyPr>
            <a:norm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Enter Regular Time worked</a:t>
            </a:r>
          </a:p>
          <a:p>
            <a:r>
              <a:rPr lang="en-US" dirty="0" smtClean="0"/>
              <a:t>Enter Supplemental Pay</a:t>
            </a:r>
          </a:p>
          <a:p>
            <a:pPr lvl="1"/>
            <a:r>
              <a:rPr lang="en-US" dirty="0" smtClean="0"/>
              <a:t>Class coverage</a:t>
            </a:r>
          </a:p>
          <a:p>
            <a:pPr lvl="1"/>
            <a:r>
              <a:rPr lang="en-US" dirty="0" smtClean="0"/>
              <a:t>Professional Development</a:t>
            </a:r>
          </a:p>
          <a:p>
            <a:r>
              <a:rPr lang="en-US" dirty="0" smtClean="0"/>
              <a:t>Auto fill from Previous Week</a:t>
            </a:r>
          </a:p>
          <a:p>
            <a:r>
              <a:rPr lang="en-US" dirty="0" smtClean="0"/>
              <a:t>Enter Time for Split and/or Multiple Jobs</a:t>
            </a:r>
          </a:p>
          <a:p>
            <a:r>
              <a:rPr lang="en-US" dirty="0" smtClean="0"/>
              <a:t>Submit Time</a:t>
            </a:r>
          </a:p>
          <a:p>
            <a:r>
              <a:rPr lang="en-US" dirty="0" smtClean="0"/>
              <a:t>Modify time before submitting</a:t>
            </a:r>
          </a:p>
          <a:p>
            <a:r>
              <a:rPr lang="en-US" dirty="0" smtClean="0"/>
              <a:t>Modify time after submitting</a:t>
            </a:r>
            <a:endParaRPr lang="en-US" dirty="0"/>
          </a:p>
        </p:txBody>
      </p:sp>
    </p:spTree>
    <p:extLst>
      <p:ext uri="{BB962C8B-B14F-4D97-AF65-F5344CB8AC3E}">
        <p14:creationId xmlns:p14="http://schemas.microsoft.com/office/powerpoint/2010/main" val="3768076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5230" y="133249"/>
            <a:ext cx="7574380" cy="870902"/>
          </a:xfrm>
        </p:spPr>
        <p:txBody>
          <a:bodyPr/>
          <a:lstStyle/>
          <a:p>
            <a:pPr algn="r"/>
            <a:r>
              <a:rPr lang="en-US" dirty="0" smtClean="0"/>
              <a:t>Welcome to Workday at CMSD!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542" y="4259430"/>
            <a:ext cx="2992580" cy="1959428"/>
          </a:xfrm>
          <a:prstGeom prst="rect">
            <a:avLst/>
          </a:prstGeom>
          <a:ln>
            <a:solidFill>
              <a:srgbClr val="2D89C6"/>
            </a:solidFill>
          </a:ln>
        </p:spPr>
      </p:pic>
      <p:sp>
        <p:nvSpPr>
          <p:cNvPr id="9" name="Content Placeholder 8"/>
          <p:cNvSpPr>
            <a:spLocks noGrp="1"/>
          </p:cNvSpPr>
          <p:nvPr>
            <p:ph idx="1"/>
          </p:nvPr>
        </p:nvSpPr>
        <p:spPr/>
        <p:txBody>
          <a:bodyPr/>
          <a:lstStyle/>
          <a:p>
            <a:pPr marL="0" indent="0">
              <a:buNone/>
            </a:pPr>
            <a:r>
              <a:rPr lang="en-US" sz="3200" b="1" dirty="0" smtClean="0"/>
              <a:t>Cleveland Metropolitan School District</a:t>
            </a:r>
          </a:p>
          <a:p>
            <a:pPr marL="0" indent="0" algn="ctr">
              <a:buNone/>
            </a:pPr>
            <a:r>
              <a:rPr lang="en-US" sz="3600" b="1" dirty="0" smtClean="0"/>
              <a:t>Learning happens here</a:t>
            </a:r>
          </a:p>
          <a:p>
            <a:endParaRPr lang="en-US" sz="100" dirty="0"/>
          </a:p>
          <a:p>
            <a:r>
              <a:rPr lang="en-US" dirty="0" smtClean="0"/>
              <a:t>Increasing efficiency and effectiveness so we can maximize our focus on our students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39" y="3610828"/>
            <a:ext cx="4605436" cy="3070291"/>
          </a:xfrm>
          <a:prstGeom prst="rect">
            <a:avLst/>
          </a:prstGeom>
          <a:ln>
            <a:solidFill>
              <a:srgbClr val="2D89C6"/>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326" y="3803640"/>
            <a:ext cx="1371973" cy="1271584"/>
          </a:xfrm>
          <a:prstGeom prst="rect">
            <a:avLst/>
          </a:prstGeom>
          <a:ln>
            <a:solidFill>
              <a:srgbClr val="2D89C6"/>
            </a:solidFill>
          </a:ln>
        </p:spPr>
      </p:pic>
    </p:spTree>
    <p:extLst>
      <p:ext uri="{BB962C8B-B14F-4D97-AF65-F5344CB8AC3E}">
        <p14:creationId xmlns:p14="http://schemas.microsoft.com/office/powerpoint/2010/main" val="4001100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4370427"/>
          </a:xfrm>
          <a:prstGeom prst="rect">
            <a:avLst/>
          </a:prstGeom>
          <a:noFill/>
        </p:spPr>
        <p:txBody>
          <a:bodyPr wrap="square" rtlCol="0">
            <a:spAutoFit/>
          </a:bodyPr>
          <a:lstStyle/>
          <a:p>
            <a:r>
              <a:rPr lang="en-US" sz="2800" b="1" dirty="0" smtClean="0">
                <a:latin typeface="Corbel" panose="020B0503020204020204" pitchFamily="34" charset="0"/>
              </a:rPr>
              <a:t>You notice you made a mistake on your time and you have already submitted it for approval.</a:t>
            </a:r>
            <a:endParaRPr lang="en-US" sz="2800" b="1" dirty="0"/>
          </a:p>
          <a:p>
            <a:r>
              <a:rPr lang="en-US" sz="2800" b="1" i="1" dirty="0" smtClean="0">
                <a:latin typeface="Corbel" panose="020B0503020204020204" pitchFamily="34" charset="0"/>
              </a:rPr>
              <a:t>What should you do?</a:t>
            </a:r>
          </a:p>
          <a:p>
            <a:endParaRPr lang="en-US" sz="22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Contact Payroll—they can fix it for you.</a:t>
            </a:r>
          </a:p>
          <a:p>
            <a:pPr marL="514350" indent="-514350">
              <a:buFont typeface="+mj-lt"/>
              <a:buAutoNum type="alphaUcPeriod"/>
            </a:pPr>
            <a:endParaRPr lang="en-US" sz="16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Go into Workday and fix it yourself.</a:t>
            </a:r>
          </a:p>
          <a:p>
            <a:pPr marL="514350" indent="-514350">
              <a:buFont typeface="+mj-lt"/>
              <a:buAutoNum type="alphaUcPeriod"/>
            </a:pPr>
            <a:endParaRPr lang="en-US" sz="16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Contact your Timekeeper or Manager and ask them to send it back to you for your correction.</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4124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20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left)">
                                      <p:cBhvr>
                                        <p:cTn id="12" dur="20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0"/>
                                  </p:iterate>
                                  <p:childTnLst>
                                    <p:set>
                                      <p:cBhvr>
                                        <p:cTn id="16" dur="1" fill="hold">
                                          <p:stCondLst>
                                            <p:cond delay="0"/>
                                          </p:stCondLst>
                                        </p:cTn>
                                        <p:tgtEl>
                                          <p:spTgt spid="8">
                                            <p:txEl>
                                              <p:pRg st="7" end="7"/>
                                            </p:txEl>
                                          </p:spTgt>
                                        </p:tgtEl>
                                        <p:attrNameLst>
                                          <p:attrName>style.visibility</p:attrName>
                                        </p:attrNameLst>
                                      </p:cBhvr>
                                      <p:to>
                                        <p:strVal val="visible"/>
                                      </p:to>
                                    </p:set>
                                    <p:animEffect transition="in" filter="wipe(left)">
                                      <p:cBhvr>
                                        <p:cTn id="17" dur="2000"/>
                                        <p:tgtEl>
                                          <p:spTgt spid="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8">
                                            <p:txEl>
                                              <p:pRg st="7" end="7"/>
                                            </p:txEl>
                                          </p:spTgt>
                                        </p:tgtEl>
                                        <p:attrNameLst>
                                          <p:attrName>style.color</p:attrName>
                                        </p:attrNameLst>
                                      </p:cBhvr>
                                      <p:to>
                                        <p:clrVal>
                                          <a:srgbClr val="00B050"/>
                                        </p:clrVal>
                                      </p:to>
                                    </p:set>
                                    <p:set>
                                      <p:cBhvr>
                                        <p:cTn id="22" dur="500" fill="hold"/>
                                        <p:tgtEl>
                                          <p:spTgt spid="8">
                                            <p:txEl>
                                              <p:pRg st="7" end="7"/>
                                            </p:txEl>
                                          </p:spTgt>
                                        </p:tgtEl>
                                        <p:attrNameLst>
                                          <p:attrName>fillcolor</p:attrName>
                                        </p:attrNameLst>
                                      </p:cBhvr>
                                      <p:to>
                                        <p:clrVal>
                                          <a:srgbClr val="00B050"/>
                                        </p:clrVal>
                                      </p:to>
                                    </p:set>
                                    <p:set>
                                      <p:cBhvr>
                                        <p:cTn id="23" dur="500" fill="hold"/>
                                        <p:tgtEl>
                                          <p:spTgt spid="8">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went well?</a:t>
            </a:r>
          </a:p>
          <a:p>
            <a:r>
              <a:rPr lang="en-US" dirty="0" smtClean="0"/>
              <a:t>What was difficult?</a:t>
            </a:r>
          </a:p>
          <a:p>
            <a:r>
              <a:rPr lang="en-US" dirty="0" smtClean="0"/>
              <a:t>What questions do you have?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Tree>
    <p:extLst>
      <p:ext uri="{BB962C8B-B14F-4D97-AF65-F5344CB8AC3E}">
        <p14:creationId xmlns:p14="http://schemas.microsoft.com/office/powerpoint/2010/main" val="145316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Time Off</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985620"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r>
              <a:rPr lang="en-US" sz="2300" dirty="0" smtClean="0"/>
              <a:t>Request sick time using the appropriate system</a:t>
            </a:r>
          </a:p>
          <a:p>
            <a:r>
              <a:rPr lang="en-US" sz="2300" dirty="0" smtClean="0"/>
              <a:t>Request vacation time and/or special privilege days</a:t>
            </a:r>
          </a:p>
          <a:p>
            <a:r>
              <a:rPr lang="en-US" sz="2300" dirty="0" smtClean="0"/>
              <a:t>View Time Off Balances</a:t>
            </a:r>
          </a:p>
          <a:p>
            <a:r>
              <a:rPr lang="en-US" sz="2300" dirty="0" smtClean="0"/>
              <a:t>Submit a Leave of Absence request</a:t>
            </a:r>
          </a:p>
          <a:p>
            <a:r>
              <a:rPr lang="en-US" sz="2300" dirty="0" smtClean="0"/>
              <a:t>Locate the Safety Incidence Report</a:t>
            </a:r>
          </a:p>
        </p:txBody>
      </p:sp>
    </p:spTree>
    <p:extLst>
      <p:ext uri="{BB962C8B-B14F-4D97-AF65-F5344CB8AC3E}">
        <p14:creationId xmlns:p14="http://schemas.microsoft.com/office/powerpoint/2010/main" val="2533321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Time Off </a:t>
            </a:r>
            <a:r>
              <a:rPr lang="en-US" dirty="0" err="1" smtClean="0"/>
              <a:t>Worklet</a:t>
            </a:r>
            <a:r>
              <a:rPr lang="en-US" dirty="0" smtClean="0"/>
              <a:t> for CTU --Teachers &amp; Paras</a:t>
            </a:r>
            <a:endParaRPr lang="en-US" dirty="0"/>
          </a:p>
        </p:txBody>
      </p:sp>
      <p:sp>
        <p:nvSpPr>
          <p:cNvPr id="5" name="Content Placeholder 1"/>
          <p:cNvSpPr txBox="1">
            <a:spLocks/>
          </p:cNvSpPr>
          <p:nvPr/>
        </p:nvSpPr>
        <p:spPr>
          <a:xfrm>
            <a:off x="525523" y="1211892"/>
            <a:ext cx="6985620" cy="4402489"/>
          </a:xfrm>
          <a:prstGeom prst="rect">
            <a:avLst/>
          </a:prstGeom>
          <a:noFill/>
        </p:spPr>
        <p:txBody>
          <a:bodyPr>
            <a:no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2400" b="1" dirty="0" smtClean="0"/>
              <a:t>Do not use WD for Time Off Requests!!</a:t>
            </a:r>
          </a:p>
          <a:p>
            <a:pPr marL="0" indent="0">
              <a:buFont typeface="Wingdings" charset="2"/>
              <a:buNone/>
            </a:pPr>
            <a:r>
              <a:rPr lang="en-US" sz="2400" b="1" dirty="0" smtClean="0"/>
              <a:t>Continue to use Smart Find Express!</a:t>
            </a:r>
          </a:p>
          <a:p>
            <a:pPr marL="0" indent="0">
              <a:buFont typeface="Wingdings" charset="2"/>
              <a:buNone/>
            </a:pPr>
            <a:endParaRPr lang="en-US" sz="2400" b="1" dirty="0"/>
          </a:p>
          <a:p>
            <a:pPr marL="0" indent="0">
              <a:buFont typeface="Wingdings" charset="2"/>
              <a:buNone/>
            </a:pPr>
            <a:r>
              <a:rPr lang="en-US" sz="2400" b="1" dirty="0" smtClean="0"/>
              <a:t>Time Off </a:t>
            </a:r>
            <a:r>
              <a:rPr lang="en-US" sz="2400" b="1" dirty="0" err="1" smtClean="0"/>
              <a:t>Worklet</a:t>
            </a:r>
            <a:r>
              <a:rPr lang="en-US" sz="2400" b="1" dirty="0" smtClean="0"/>
              <a:t> &gt; View</a:t>
            </a:r>
          </a:p>
          <a:p>
            <a:r>
              <a:rPr lang="en-US" sz="2400" b="1" dirty="0" smtClean="0"/>
              <a:t>My Time Off (your time off requests from </a:t>
            </a:r>
            <a:r>
              <a:rPr lang="en-US" sz="2400" b="1" dirty="0" err="1" smtClean="0"/>
              <a:t>SmartFind</a:t>
            </a:r>
            <a:r>
              <a:rPr lang="en-US" sz="2400" b="1" dirty="0" smtClean="0"/>
              <a:t> Express)</a:t>
            </a:r>
          </a:p>
          <a:p>
            <a:r>
              <a:rPr lang="en-US" sz="2400" b="1" dirty="0" smtClean="0"/>
              <a:t>Time Off Balances—view you balance as of a certain date</a:t>
            </a:r>
          </a:p>
          <a:p>
            <a:r>
              <a:rPr lang="en-US" sz="2400" b="1" dirty="0" smtClean="0"/>
              <a:t>Available balances as of now</a:t>
            </a:r>
            <a:endParaRPr lang="en-US" sz="2300" dirty="0" smtClean="0"/>
          </a:p>
        </p:txBody>
      </p:sp>
    </p:spTree>
    <p:extLst>
      <p:ext uri="{BB962C8B-B14F-4D97-AF65-F5344CB8AC3E}">
        <p14:creationId xmlns:p14="http://schemas.microsoft.com/office/powerpoint/2010/main" val="2512100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288" y="0"/>
            <a:ext cx="8459312" cy="1325563"/>
          </a:xfrm>
        </p:spPr>
        <p:txBody>
          <a:bodyPr/>
          <a:lstStyle/>
          <a:p>
            <a:r>
              <a:rPr lang="en-US" dirty="0" smtClean="0"/>
              <a:t>Teacher &amp; Para Time / Time Off Summary </a:t>
            </a:r>
            <a:endParaRPr lang="en-US" dirty="0"/>
          </a:p>
        </p:txBody>
      </p:sp>
      <p:grpSp>
        <p:nvGrpSpPr>
          <p:cNvPr id="36" name="Group 35"/>
          <p:cNvGrpSpPr/>
          <p:nvPr/>
        </p:nvGrpSpPr>
        <p:grpSpPr>
          <a:xfrm>
            <a:off x="-7537" y="1122592"/>
            <a:ext cx="9235071" cy="5686175"/>
            <a:chOff x="-2955" y="1215999"/>
            <a:chExt cx="9235071" cy="5686175"/>
          </a:xfrm>
        </p:grpSpPr>
        <p:grpSp>
          <p:nvGrpSpPr>
            <p:cNvPr id="32" name="Group 31"/>
            <p:cNvGrpSpPr/>
            <p:nvPr/>
          </p:nvGrpSpPr>
          <p:grpSpPr>
            <a:xfrm>
              <a:off x="17938" y="1215999"/>
              <a:ext cx="7441498" cy="1276994"/>
              <a:chOff x="230474" y="1852811"/>
              <a:chExt cx="7235812" cy="705039"/>
            </a:xfrm>
          </p:grpSpPr>
          <p:sp>
            <p:nvSpPr>
              <p:cNvPr id="9" name="Freeform 8"/>
              <p:cNvSpPr/>
              <p:nvPr/>
            </p:nvSpPr>
            <p:spPr>
              <a:xfrm>
                <a:off x="230474" y="1852811"/>
                <a:ext cx="1868372" cy="705039"/>
              </a:xfrm>
              <a:custGeom>
                <a:avLst/>
                <a:gdLst>
                  <a:gd name="connsiteX0" fmla="*/ 0 w 1868372"/>
                  <a:gd name="connsiteY0" fmla="*/ 0 h 747348"/>
                  <a:gd name="connsiteX1" fmla="*/ 1494698 w 1868372"/>
                  <a:gd name="connsiteY1" fmla="*/ 0 h 747348"/>
                  <a:gd name="connsiteX2" fmla="*/ 1868372 w 1868372"/>
                  <a:gd name="connsiteY2" fmla="*/ 373674 h 747348"/>
                  <a:gd name="connsiteX3" fmla="*/ 1494698 w 1868372"/>
                  <a:gd name="connsiteY3" fmla="*/ 747348 h 747348"/>
                  <a:gd name="connsiteX4" fmla="*/ 0 w 1868372"/>
                  <a:gd name="connsiteY4" fmla="*/ 747348 h 747348"/>
                  <a:gd name="connsiteX5" fmla="*/ 373674 w 1868372"/>
                  <a:gd name="connsiteY5" fmla="*/ 373674 h 747348"/>
                  <a:gd name="connsiteX6" fmla="*/ 0 w 1868372"/>
                  <a:gd name="connsiteY6" fmla="*/ 0 h 7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372" h="747348">
                    <a:moveTo>
                      <a:pt x="0" y="0"/>
                    </a:moveTo>
                    <a:lnTo>
                      <a:pt x="1494698" y="0"/>
                    </a:lnTo>
                    <a:lnTo>
                      <a:pt x="1868372" y="373674"/>
                    </a:lnTo>
                    <a:lnTo>
                      <a:pt x="1494698" y="747348"/>
                    </a:lnTo>
                    <a:lnTo>
                      <a:pt x="0" y="747348"/>
                    </a:lnTo>
                    <a:lnTo>
                      <a:pt x="373674" y="37367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724" tIns="9525" rIns="373674" bIns="9525" numCol="1" spcCol="1270" anchor="ctr" anchorCtr="0">
                <a:noAutofit/>
              </a:bodyPr>
              <a:lstStyle/>
              <a:p>
                <a:pPr lvl="0" algn="ctr" defTabSz="666750">
                  <a:lnSpc>
                    <a:spcPct val="90000"/>
                  </a:lnSpc>
                  <a:spcBef>
                    <a:spcPct val="0"/>
                  </a:spcBef>
                  <a:spcAft>
                    <a:spcPct val="35000"/>
                  </a:spcAft>
                </a:pPr>
                <a:r>
                  <a:rPr lang="en-US" sz="2400" kern="1200" dirty="0" smtClean="0"/>
                  <a:t>Base Pay</a:t>
                </a:r>
                <a:endParaRPr lang="en-US" sz="2400" kern="1200" dirty="0"/>
              </a:p>
            </p:txBody>
          </p:sp>
          <p:sp>
            <p:nvSpPr>
              <p:cNvPr id="10" name="Freeform 9"/>
              <p:cNvSpPr/>
              <p:nvPr/>
            </p:nvSpPr>
            <p:spPr>
              <a:xfrm>
                <a:off x="1744820" y="190157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Using Workday </a:t>
                </a:r>
                <a:r>
                  <a:rPr lang="en-US" sz="1200" dirty="0" smtClean="0"/>
                  <a:t>W</a:t>
                </a:r>
                <a:r>
                  <a:rPr lang="en-US" sz="1200" kern="1200" dirty="0" smtClean="0"/>
                  <a:t>eb Calendar, enter “1” for each day worked. (Save)</a:t>
                </a:r>
                <a:endParaRPr lang="en-US" sz="1200" kern="1200" dirty="0"/>
              </a:p>
            </p:txBody>
          </p:sp>
          <p:sp>
            <p:nvSpPr>
              <p:cNvPr id="11" name="Freeform 10"/>
              <p:cNvSpPr/>
              <p:nvPr/>
            </p:nvSpPr>
            <p:spPr>
              <a:xfrm>
                <a:off x="3078464" y="190157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Select “Submit” every two weeks in the Time Calendar</a:t>
                </a:r>
                <a:endParaRPr lang="en-US" sz="1200" kern="1200" dirty="0"/>
              </a:p>
            </p:txBody>
          </p:sp>
          <p:sp>
            <p:nvSpPr>
              <p:cNvPr id="12" name="Freeform 11"/>
              <p:cNvSpPr/>
              <p:nvPr/>
            </p:nvSpPr>
            <p:spPr>
              <a:xfrm>
                <a:off x="4412097" y="190157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Manager approves submission</a:t>
                </a:r>
                <a:endParaRPr lang="en-US" sz="1200" kern="1200" dirty="0"/>
              </a:p>
            </p:txBody>
          </p:sp>
          <p:sp>
            <p:nvSpPr>
              <p:cNvPr id="13" name="Freeform 12"/>
              <p:cNvSpPr/>
              <p:nvPr/>
            </p:nvSpPr>
            <p:spPr>
              <a:xfrm>
                <a:off x="5745753" y="1901575"/>
                <a:ext cx="1720533"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4">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1580" tIns="5715" rIns="310149" bIns="5715" numCol="1" spcCol="1270" anchor="ctr" anchorCtr="0">
                <a:noAutofit/>
              </a:bodyPr>
              <a:lstStyle/>
              <a:p>
                <a:pPr lvl="0" algn="ctr" defTabSz="400050">
                  <a:lnSpc>
                    <a:spcPct val="90000"/>
                  </a:lnSpc>
                  <a:spcBef>
                    <a:spcPct val="0"/>
                  </a:spcBef>
                  <a:spcAft>
                    <a:spcPct val="35000"/>
                  </a:spcAft>
                </a:pPr>
                <a:r>
                  <a:rPr lang="en-US" sz="1400" kern="1200" dirty="0" smtClean="0">
                    <a:solidFill>
                      <a:schemeClr val="bg1"/>
                    </a:solidFill>
                  </a:rPr>
                  <a:t>Base Pay will be paid in biweekly paycheck </a:t>
                </a:r>
                <a:endParaRPr lang="en-US" sz="1400" kern="1200" dirty="0">
                  <a:solidFill>
                    <a:schemeClr val="bg1"/>
                  </a:solidFill>
                </a:endParaRPr>
              </a:p>
            </p:txBody>
          </p:sp>
        </p:grpSp>
        <p:grpSp>
          <p:nvGrpSpPr>
            <p:cNvPr id="35" name="Group 34"/>
            <p:cNvGrpSpPr/>
            <p:nvPr/>
          </p:nvGrpSpPr>
          <p:grpSpPr>
            <a:xfrm>
              <a:off x="4582" y="5581504"/>
              <a:ext cx="8757024" cy="1320670"/>
              <a:chOff x="217555" y="4390828"/>
              <a:chExt cx="8510809" cy="747348"/>
            </a:xfrm>
          </p:grpSpPr>
          <p:sp>
            <p:nvSpPr>
              <p:cNvPr id="14" name="Freeform 13"/>
              <p:cNvSpPr/>
              <p:nvPr/>
            </p:nvSpPr>
            <p:spPr>
              <a:xfrm>
                <a:off x="217555" y="4390828"/>
                <a:ext cx="1868372" cy="747348"/>
              </a:xfrm>
              <a:custGeom>
                <a:avLst/>
                <a:gdLst>
                  <a:gd name="connsiteX0" fmla="*/ 0 w 1868372"/>
                  <a:gd name="connsiteY0" fmla="*/ 0 h 747348"/>
                  <a:gd name="connsiteX1" fmla="*/ 1494698 w 1868372"/>
                  <a:gd name="connsiteY1" fmla="*/ 0 h 747348"/>
                  <a:gd name="connsiteX2" fmla="*/ 1868372 w 1868372"/>
                  <a:gd name="connsiteY2" fmla="*/ 373674 h 747348"/>
                  <a:gd name="connsiteX3" fmla="*/ 1494698 w 1868372"/>
                  <a:gd name="connsiteY3" fmla="*/ 747348 h 747348"/>
                  <a:gd name="connsiteX4" fmla="*/ 0 w 1868372"/>
                  <a:gd name="connsiteY4" fmla="*/ 747348 h 747348"/>
                  <a:gd name="connsiteX5" fmla="*/ 373674 w 1868372"/>
                  <a:gd name="connsiteY5" fmla="*/ 373674 h 747348"/>
                  <a:gd name="connsiteX6" fmla="*/ 0 w 1868372"/>
                  <a:gd name="connsiteY6" fmla="*/ 0 h 7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372" h="747348">
                    <a:moveTo>
                      <a:pt x="0" y="0"/>
                    </a:moveTo>
                    <a:lnTo>
                      <a:pt x="1494698" y="0"/>
                    </a:lnTo>
                    <a:lnTo>
                      <a:pt x="1868372" y="373674"/>
                    </a:lnTo>
                    <a:lnTo>
                      <a:pt x="1494698" y="747348"/>
                    </a:lnTo>
                    <a:lnTo>
                      <a:pt x="0" y="747348"/>
                    </a:lnTo>
                    <a:lnTo>
                      <a:pt x="373674" y="373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724" tIns="9525" rIns="373674" bIns="9525" numCol="1" spcCol="1270" anchor="ctr" anchorCtr="0">
                <a:noAutofit/>
              </a:bodyPr>
              <a:lstStyle/>
              <a:p>
                <a:pPr lvl="0" algn="ctr" defTabSz="666750">
                  <a:lnSpc>
                    <a:spcPct val="90000"/>
                  </a:lnSpc>
                  <a:spcBef>
                    <a:spcPct val="0"/>
                  </a:spcBef>
                  <a:spcAft>
                    <a:spcPct val="35000"/>
                  </a:spcAft>
                </a:pPr>
                <a:r>
                  <a:rPr lang="en-US" sz="2400" kern="1200" dirty="0" smtClean="0"/>
                  <a:t>Time Off</a:t>
                </a:r>
                <a:endParaRPr lang="en-US" sz="2400" kern="1200" dirty="0"/>
              </a:p>
            </p:txBody>
          </p:sp>
          <p:sp>
            <p:nvSpPr>
              <p:cNvPr id="15" name="Freeform 14"/>
              <p:cNvSpPr/>
              <p:nvPr/>
            </p:nvSpPr>
            <p:spPr>
              <a:xfrm>
                <a:off x="1843038" y="4454353"/>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Request Substitute in </a:t>
                </a:r>
                <a:r>
                  <a:rPr lang="en-US" sz="1200" kern="1200" dirty="0" err="1" smtClean="0"/>
                  <a:t>SmartFind</a:t>
                </a:r>
                <a:r>
                  <a:rPr lang="en-US" sz="1200" kern="1200" dirty="0" smtClean="0"/>
                  <a:t> Express</a:t>
                </a:r>
                <a:endParaRPr lang="en-US" sz="1200" kern="1200" dirty="0"/>
              </a:p>
            </p:txBody>
          </p:sp>
          <p:sp>
            <p:nvSpPr>
              <p:cNvPr id="16" name="Freeform 15"/>
              <p:cNvSpPr/>
              <p:nvPr/>
            </p:nvSpPr>
            <p:spPr>
              <a:xfrm>
                <a:off x="3176682" y="4454353"/>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Time off flows automatically to Workday Time Off calendar</a:t>
                </a:r>
                <a:endParaRPr lang="en-US" sz="1200" kern="1200" dirty="0"/>
              </a:p>
            </p:txBody>
          </p:sp>
          <p:sp>
            <p:nvSpPr>
              <p:cNvPr id="17" name="Freeform 16"/>
              <p:cNvSpPr/>
              <p:nvPr/>
            </p:nvSpPr>
            <p:spPr>
              <a:xfrm>
                <a:off x="4510326" y="4454353"/>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Verify Time Off request is accurate in Workday</a:t>
                </a:r>
                <a:endParaRPr lang="en-US" sz="1200" kern="1200" dirty="0"/>
              </a:p>
            </p:txBody>
          </p:sp>
          <p:sp>
            <p:nvSpPr>
              <p:cNvPr id="18" name="Freeform 17"/>
              <p:cNvSpPr/>
              <p:nvPr/>
            </p:nvSpPr>
            <p:spPr>
              <a:xfrm>
                <a:off x="5843971" y="4454353"/>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Manager approves submission</a:t>
                </a:r>
                <a:endParaRPr lang="en-US" sz="1200" kern="1200" dirty="0"/>
              </a:p>
            </p:txBody>
          </p:sp>
          <p:sp>
            <p:nvSpPr>
              <p:cNvPr id="19" name="Freeform 18"/>
              <p:cNvSpPr/>
              <p:nvPr/>
            </p:nvSpPr>
            <p:spPr>
              <a:xfrm>
                <a:off x="7177615" y="4453112"/>
                <a:ext cx="1550749" cy="6215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4">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1580" tIns="5715" rIns="310149" bIns="5715" numCol="1" spcCol="1270" anchor="ctr" anchorCtr="0">
                <a:noAutofit/>
              </a:bodyPr>
              <a:lstStyle/>
              <a:p>
                <a:pPr lvl="0" algn="ctr" defTabSz="400050">
                  <a:lnSpc>
                    <a:spcPct val="90000"/>
                  </a:lnSpc>
                  <a:spcBef>
                    <a:spcPct val="0"/>
                  </a:spcBef>
                  <a:spcAft>
                    <a:spcPct val="35000"/>
                  </a:spcAft>
                </a:pPr>
                <a:r>
                  <a:rPr lang="en-US" sz="1400" kern="1200" dirty="0" smtClean="0">
                    <a:solidFill>
                      <a:schemeClr val="bg1"/>
                    </a:solidFill>
                  </a:rPr>
                  <a:t>Sick Leave balance is adjusted and shown on pay slip</a:t>
                </a:r>
                <a:endParaRPr lang="en-US" sz="1400" kern="1200" dirty="0">
                  <a:solidFill>
                    <a:schemeClr val="bg1"/>
                  </a:solidFill>
                </a:endParaRPr>
              </a:p>
            </p:txBody>
          </p:sp>
        </p:grpSp>
        <p:grpSp>
          <p:nvGrpSpPr>
            <p:cNvPr id="34" name="Group 33"/>
            <p:cNvGrpSpPr/>
            <p:nvPr/>
          </p:nvGrpSpPr>
          <p:grpSpPr>
            <a:xfrm>
              <a:off x="-2955" y="2542123"/>
              <a:ext cx="9235071" cy="1415228"/>
              <a:chOff x="219165" y="2770331"/>
              <a:chExt cx="8955372" cy="747348"/>
            </a:xfrm>
          </p:grpSpPr>
          <p:sp>
            <p:nvSpPr>
              <p:cNvPr id="20" name="Freeform 19"/>
              <p:cNvSpPr/>
              <p:nvPr/>
            </p:nvSpPr>
            <p:spPr>
              <a:xfrm>
                <a:off x="219165" y="2770331"/>
                <a:ext cx="2009344" cy="747348"/>
              </a:xfrm>
              <a:custGeom>
                <a:avLst/>
                <a:gdLst>
                  <a:gd name="connsiteX0" fmla="*/ 0 w 1868372"/>
                  <a:gd name="connsiteY0" fmla="*/ 0 h 747348"/>
                  <a:gd name="connsiteX1" fmla="*/ 1494698 w 1868372"/>
                  <a:gd name="connsiteY1" fmla="*/ 0 h 747348"/>
                  <a:gd name="connsiteX2" fmla="*/ 1868372 w 1868372"/>
                  <a:gd name="connsiteY2" fmla="*/ 373674 h 747348"/>
                  <a:gd name="connsiteX3" fmla="*/ 1494698 w 1868372"/>
                  <a:gd name="connsiteY3" fmla="*/ 747348 h 747348"/>
                  <a:gd name="connsiteX4" fmla="*/ 0 w 1868372"/>
                  <a:gd name="connsiteY4" fmla="*/ 747348 h 747348"/>
                  <a:gd name="connsiteX5" fmla="*/ 373674 w 1868372"/>
                  <a:gd name="connsiteY5" fmla="*/ 373674 h 747348"/>
                  <a:gd name="connsiteX6" fmla="*/ 0 w 1868372"/>
                  <a:gd name="connsiteY6" fmla="*/ 0 h 7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372" h="747348">
                    <a:moveTo>
                      <a:pt x="0" y="0"/>
                    </a:moveTo>
                    <a:lnTo>
                      <a:pt x="1494698" y="0"/>
                    </a:lnTo>
                    <a:lnTo>
                      <a:pt x="1868372" y="373674"/>
                    </a:lnTo>
                    <a:lnTo>
                      <a:pt x="1494698" y="747348"/>
                    </a:lnTo>
                    <a:lnTo>
                      <a:pt x="0" y="747348"/>
                    </a:lnTo>
                    <a:lnTo>
                      <a:pt x="373674" y="373674"/>
                    </a:lnTo>
                    <a:lnTo>
                      <a:pt x="0" y="0"/>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724" tIns="9525" rIns="373674" bIns="9525" numCol="1" spcCol="1270" anchor="ctr" anchorCtr="0">
                <a:noAutofit/>
              </a:bodyPr>
              <a:lstStyle/>
              <a:p>
                <a:pPr lvl="0" algn="ctr" defTabSz="666750">
                  <a:lnSpc>
                    <a:spcPct val="90000"/>
                  </a:lnSpc>
                  <a:spcBef>
                    <a:spcPct val="0"/>
                  </a:spcBef>
                  <a:spcAft>
                    <a:spcPct val="35000"/>
                  </a:spcAft>
                </a:pPr>
                <a:r>
                  <a:rPr lang="en-US" sz="2400" kern="1200" dirty="0" smtClean="0"/>
                  <a:t>Class Coverage</a:t>
                </a:r>
              </a:p>
              <a:p>
                <a:pPr lvl="0" algn="ctr" defTabSz="666750">
                  <a:lnSpc>
                    <a:spcPct val="90000"/>
                  </a:lnSpc>
                  <a:spcBef>
                    <a:spcPct val="0"/>
                  </a:spcBef>
                  <a:spcAft>
                    <a:spcPct val="35000"/>
                  </a:spcAft>
                </a:pPr>
                <a:r>
                  <a:rPr lang="en-US" sz="1600" dirty="0" smtClean="0"/>
                  <a:t>(Supplemental Pay)</a:t>
                </a:r>
                <a:endParaRPr lang="en-US" sz="1600" kern="1200" dirty="0"/>
              </a:p>
            </p:txBody>
          </p:sp>
          <p:sp>
            <p:nvSpPr>
              <p:cNvPr id="21" name="Freeform 20"/>
              <p:cNvSpPr/>
              <p:nvPr/>
            </p:nvSpPr>
            <p:spPr>
              <a:xfrm>
                <a:off x="1985620" y="283385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1">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Using Workday Time Calendar, select type of class coverage from drop down</a:t>
                </a:r>
                <a:endParaRPr lang="en-US" sz="1200" kern="1200" dirty="0"/>
              </a:p>
            </p:txBody>
          </p:sp>
          <p:sp>
            <p:nvSpPr>
              <p:cNvPr id="22" name="Freeform 21"/>
              <p:cNvSpPr/>
              <p:nvPr/>
            </p:nvSpPr>
            <p:spPr>
              <a:xfrm>
                <a:off x="3319264" y="283385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Enter number of units worked for that class coverage type, periods covered and teacher’s name</a:t>
                </a:r>
                <a:endParaRPr lang="en-US" sz="1200" kern="1200" dirty="0"/>
              </a:p>
            </p:txBody>
          </p:sp>
          <p:sp>
            <p:nvSpPr>
              <p:cNvPr id="23" name="Freeform 22"/>
              <p:cNvSpPr/>
              <p:nvPr/>
            </p:nvSpPr>
            <p:spPr>
              <a:xfrm>
                <a:off x="4652908" y="2833855"/>
                <a:ext cx="180231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Select “Submit” every two weeks in the Time Calendar. </a:t>
                </a:r>
                <a:r>
                  <a:rPr lang="en-US" sz="1200" kern="1200" dirty="0" smtClean="0">
                    <a:solidFill>
                      <a:srgbClr val="FF0000"/>
                    </a:solidFill>
                  </a:rPr>
                  <a:t>*MUST SUBMIT TO RECEIVE PAYMENT</a:t>
                </a:r>
                <a:endParaRPr lang="en-US" sz="1200" kern="1200" dirty="0">
                  <a:solidFill>
                    <a:srgbClr val="FF0000"/>
                  </a:solidFill>
                </a:endParaRPr>
              </a:p>
            </p:txBody>
          </p:sp>
          <p:sp>
            <p:nvSpPr>
              <p:cNvPr id="24" name="Freeform 23"/>
              <p:cNvSpPr/>
              <p:nvPr/>
            </p:nvSpPr>
            <p:spPr>
              <a:xfrm>
                <a:off x="6199878" y="2833855"/>
                <a:ext cx="1469554"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Manager approves submission</a:t>
                </a:r>
                <a:endParaRPr lang="en-US" sz="1200" kern="1200" dirty="0"/>
              </a:p>
            </p:txBody>
          </p:sp>
          <p:sp>
            <p:nvSpPr>
              <p:cNvPr id="25" name="Freeform 24"/>
              <p:cNvSpPr/>
              <p:nvPr/>
            </p:nvSpPr>
            <p:spPr>
              <a:xfrm>
                <a:off x="7393442" y="2826659"/>
                <a:ext cx="1781095" cy="634691"/>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4">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1580" tIns="5715" rIns="310149" bIns="5715" numCol="1" spcCol="1270" anchor="ctr" anchorCtr="0">
                <a:noAutofit/>
              </a:bodyPr>
              <a:lstStyle/>
              <a:p>
                <a:pPr lvl="0" algn="ctr" defTabSz="400050">
                  <a:lnSpc>
                    <a:spcPct val="90000"/>
                  </a:lnSpc>
                  <a:spcBef>
                    <a:spcPct val="0"/>
                  </a:spcBef>
                  <a:spcAft>
                    <a:spcPct val="35000"/>
                  </a:spcAft>
                </a:pPr>
                <a:r>
                  <a:rPr lang="en-US" sz="1400" kern="1200" dirty="0" smtClean="0">
                    <a:solidFill>
                      <a:schemeClr val="bg1"/>
                    </a:solidFill>
                  </a:rPr>
                  <a:t>Class Coverage will be paid with Base Pay in next paycheck after approval</a:t>
                </a:r>
                <a:endParaRPr lang="en-US" sz="1400" kern="1200" dirty="0">
                  <a:solidFill>
                    <a:schemeClr val="bg1"/>
                  </a:solidFill>
                </a:endParaRPr>
              </a:p>
            </p:txBody>
          </p:sp>
        </p:grpSp>
      </p:grpSp>
      <p:sp>
        <p:nvSpPr>
          <p:cNvPr id="37" name="Freeform 36"/>
          <p:cNvSpPr/>
          <p:nvPr/>
        </p:nvSpPr>
        <p:spPr>
          <a:xfrm>
            <a:off x="-7537" y="3972716"/>
            <a:ext cx="2072100" cy="1415228"/>
          </a:xfrm>
          <a:custGeom>
            <a:avLst/>
            <a:gdLst>
              <a:gd name="connsiteX0" fmla="*/ 0 w 1868372"/>
              <a:gd name="connsiteY0" fmla="*/ 0 h 747348"/>
              <a:gd name="connsiteX1" fmla="*/ 1494698 w 1868372"/>
              <a:gd name="connsiteY1" fmla="*/ 0 h 747348"/>
              <a:gd name="connsiteX2" fmla="*/ 1868372 w 1868372"/>
              <a:gd name="connsiteY2" fmla="*/ 373674 h 747348"/>
              <a:gd name="connsiteX3" fmla="*/ 1494698 w 1868372"/>
              <a:gd name="connsiteY3" fmla="*/ 747348 h 747348"/>
              <a:gd name="connsiteX4" fmla="*/ 0 w 1868372"/>
              <a:gd name="connsiteY4" fmla="*/ 747348 h 747348"/>
              <a:gd name="connsiteX5" fmla="*/ 373674 w 1868372"/>
              <a:gd name="connsiteY5" fmla="*/ 373674 h 747348"/>
              <a:gd name="connsiteX6" fmla="*/ 0 w 1868372"/>
              <a:gd name="connsiteY6" fmla="*/ 0 h 7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372" h="747348">
                <a:moveTo>
                  <a:pt x="0" y="0"/>
                </a:moveTo>
                <a:lnTo>
                  <a:pt x="1494698" y="0"/>
                </a:lnTo>
                <a:lnTo>
                  <a:pt x="1868372" y="373674"/>
                </a:lnTo>
                <a:lnTo>
                  <a:pt x="1494698" y="747348"/>
                </a:lnTo>
                <a:lnTo>
                  <a:pt x="0" y="747348"/>
                </a:lnTo>
                <a:lnTo>
                  <a:pt x="373674" y="373674"/>
                </a:lnTo>
                <a:lnTo>
                  <a:pt x="0" y="0"/>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724" tIns="9525" rIns="373674" bIns="9525" numCol="1" spcCol="1270" anchor="ctr" anchorCtr="0">
            <a:noAutofit/>
          </a:bodyPr>
          <a:lstStyle/>
          <a:p>
            <a:pPr lvl="0" algn="ctr" defTabSz="666750">
              <a:lnSpc>
                <a:spcPct val="90000"/>
              </a:lnSpc>
              <a:spcBef>
                <a:spcPct val="0"/>
              </a:spcBef>
              <a:spcAft>
                <a:spcPct val="35000"/>
              </a:spcAft>
            </a:pPr>
            <a:r>
              <a:rPr lang="en-US" kern="1200" dirty="0" smtClean="0"/>
              <a:t>Professional Development</a:t>
            </a:r>
          </a:p>
          <a:p>
            <a:pPr lvl="0" algn="ctr" defTabSz="666750">
              <a:lnSpc>
                <a:spcPct val="90000"/>
              </a:lnSpc>
              <a:spcBef>
                <a:spcPct val="0"/>
              </a:spcBef>
              <a:spcAft>
                <a:spcPct val="35000"/>
              </a:spcAft>
            </a:pPr>
            <a:r>
              <a:rPr lang="en-US" sz="1600" dirty="0" smtClean="0"/>
              <a:t>(Supplemental Pay)</a:t>
            </a:r>
            <a:endParaRPr lang="en-US" sz="1600" kern="1200" dirty="0"/>
          </a:p>
        </p:txBody>
      </p:sp>
      <p:sp>
        <p:nvSpPr>
          <p:cNvPr id="38" name="Freeform 37"/>
          <p:cNvSpPr/>
          <p:nvPr/>
        </p:nvSpPr>
        <p:spPr>
          <a:xfrm>
            <a:off x="1814088" y="4093009"/>
            <a:ext cx="1599182" cy="11746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1">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Using Workday Time Calendar, select type of PD from drop down</a:t>
            </a:r>
            <a:endParaRPr lang="en-US" sz="1200" kern="1200" dirty="0"/>
          </a:p>
        </p:txBody>
      </p:sp>
      <p:sp>
        <p:nvSpPr>
          <p:cNvPr id="39" name="Freeform 38"/>
          <p:cNvSpPr/>
          <p:nvPr/>
        </p:nvSpPr>
        <p:spPr>
          <a:xfrm>
            <a:off x="3189385" y="4093009"/>
            <a:ext cx="1599182" cy="11746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Enter date, time, session number and session name</a:t>
            </a:r>
            <a:endParaRPr lang="en-US" sz="1200" kern="1200" dirty="0"/>
          </a:p>
        </p:txBody>
      </p:sp>
      <p:sp>
        <p:nvSpPr>
          <p:cNvPr id="40" name="Freeform 39"/>
          <p:cNvSpPr/>
          <p:nvPr/>
        </p:nvSpPr>
        <p:spPr>
          <a:xfrm>
            <a:off x="4564682" y="4093009"/>
            <a:ext cx="1858609" cy="11746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Select “Submit” every two weeks in the Time Calendar. </a:t>
            </a:r>
            <a:r>
              <a:rPr lang="en-US" sz="1200" kern="1200" dirty="0" smtClean="0">
                <a:solidFill>
                  <a:srgbClr val="FF0000"/>
                </a:solidFill>
              </a:rPr>
              <a:t>*MUST SUBMIT TO RECEIVE PAYMENT</a:t>
            </a:r>
            <a:endParaRPr lang="en-US" sz="1200" kern="1200" dirty="0">
              <a:solidFill>
                <a:srgbClr val="FF0000"/>
              </a:solidFill>
            </a:endParaRPr>
          </a:p>
        </p:txBody>
      </p:sp>
      <p:sp>
        <p:nvSpPr>
          <p:cNvPr id="41" name="Freeform 40"/>
          <p:cNvSpPr/>
          <p:nvPr/>
        </p:nvSpPr>
        <p:spPr>
          <a:xfrm>
            <a:off x="6159967" y="4093009"/>
            <a:ext cx="1515451" cy="11746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Manager approves submission</a:t>
            </a:r>
            <a:endParaRPr lang="en-US" sz="1200" kern="1200" dirty="0"/>
          </a:p>
        </p:txBody>
      </p:sp>
      <p:sp>
        <p:nvSpPr>
          <p:cNvPr id="42" name="Freeform 41"/>
          <p:cNvSpPr/>
          <p:nvPr/>
        </p:nvSpPr>
        <p:spPr>
          <a:xfrm>
            <a:off x="7404666" y="4079381"/>
            <a:ext cx="1836723" cy="1188268"/>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4">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1580" tIns="5715" rIns="310149" bIns="5715" numCol="1" spcCol="1270" anchor="ctr" anchorCtr="0">
            <a:noAutofit/>
          </a:bodyPr>
          <a:lstStyle/>
          <a:p>
            <a:pPr lvl="0" algn="ctr" defTabSz="400050">
              <a:lnSpc>
                <a:spcPct val="90000"/>
              </a:lnSpc>
              <a:spcBef>
                <a:spcPct val="0"/>
              </a:spcBef>
              <a:spcAft>
                <a:spcPct val="35000"/>
              </a:spcAft>
            </a:pPr>
            <a:r>
              <a:rPr lang="en-US" sz="1400" smtClean="0">
                <a:solidFill>
                  <a:schemeClr val="bg1"/>
                </a:solidFill>
              </a:rPr>
              <a:t>Professional Development</a:t>
            </a:r>
            <a:r>
              <a:rPr lang="en-US" sz="1400" kern="1200" smtClean="0">
                <a:solidFill>
                  <a:schemeClr val="bg1"/>
                </a:solidFill>
              </a:rPr>
              <a:t> </a:t>
            </a:r>
            <a:r>
              <a:rPr lang="en-US" sz="1400" kern="1200" dirty="0" smtClean="0">
                <a:solidFill>
                  <a:schemeClr val="bg1"/>
                </a:solidFill>
              </a:rPr>
              <a:t>will be paid with Base Pay in next paycheck after approval</a:t>
            </a:r>
            <a:endParaRPr lang="en-US" sz="1400" kern="1200" dirty="0">
              <a:solidFill>
                <a:schemeClr val="bg1"/>
              </a:solidFill>
            </a:endParaRPr>
          </a:p>
        </p:txBody>
      </p:sp>
    </p:spTree>
    <p:extLst>
      <p:ext uri="{BB962C8B-B14F-4D97-AF65-F5344CB8AC3E}">
        <p14:creationId xmlns:p14="http://schemas.microsoft.com/office/powerpoint/2010/main" val="268871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3108543"/>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Which </a:t>
            </a:r>
            <a:r>
              <a:rPr lang="en-US" sz="2800" b="1" dirty="0" err="1" smtClean="0">
                <a:latin typeface="Corbel" panose="020B0503020204020204" pitchFamily="34" charset="0"/>
              </a:rPr>
              <a:t>worklet</a:t>
            </a:r>
            <a:r>
              <a:rPr lang="en-US" sz="2800" b="1" dirty="0" smtClean="0">
                <a:latin typeface="Corbel" panose="020B0503020204020204" pitchFamily="34" charset="0"/>
              </a:rPr>
              <a:t> allows you to request Time Off?</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Where can you find your leave balance?</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In what increments of time can you take sick and vacation time?</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3336981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went well?</a:t>
            </a:r>
          </a:p>
          <a:p>
            <a:r>
              <a:rPr lang="en-US" dirty="0" smtClean="0"/>
              <a:t>What was difficult?</a:t>
            </a:r>
          </a:p>
          <a:p>
            <a:r>
              <a:rPr lang="en-US" dirty="0" smtClean="0"/>
              <a:t>What questions do you have?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Tree>
    <p:extLst>
      <p:ext uri="{BB962C8B-B14F-4D97-AF65-F5344CB8AC3E}">
        <p14:creationId xmlns:p14="http://schemas.microsoft.com/office/powerpoint/2010/main" val="20241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Mobile</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985620" cy="4402489"/>
          </a:xfrm>
          <a:noFill/>
        </p:spPr>
        <p:txBody>
          <a:bodyPr>
            <a:noAutofit/>
          </a:bodyPr>
          <a:lstStyle/>
          <a:p>
            <a:pPr marL="0" indent="0">
              <a:buNone/>
            </a:pPr>
            <a:r>
              <a:rPr lang="en-US" sz="2400" b="1" dirty="0" smtClean="0"/>
              <a:t>Go Mobile!</a:t>
            </a:r>
          </a:p>
          <a:p>
            <a:endParaRPr lang="en-US" sz="800" dirty="0" smtClean="0"/>
          </a:p>
          <a:p>
            <a:pPr marL="0" indent="0">
              <a:buNone/>
            </a:pPr>
            <a:r>
              <a:rPr lang="en-US" sz="2300" dirty="0"/>
              <a:t>Employees can use the mobile version of Workday for many functions.    Use the Job Aid to download and get connected.</a:t>
            </a:r>
          </a:p>
          <a:p>
            <a:pPr marL="0" indent="0">
              <a:buNone/>
            </a:pPr>
            <a:endParaRPr lang="en-US" sz="1200" dirty="0"/>
          </a:p>
          <a:p>
            <a:pPr marL="0" indent="0">
              <a:buNone/>
            </a:pPr>
            <a:endParaRPr lang="en-US" sz="2000" dirty="0"/>
          </a:p>
          <a:p>
            <a:pPr marL="0" indent="0">
              <a:buNone/>
            </a:pPr>
            <a:r>
              <a:rPr lang="en-US" sz="2300" i="1" dirty="0"/>
              <a:t>Note: Some functionality may not be available on the mobile app.</a:t>
            </a:r>
          </a:p>
        </p:txBody>
      </p:sp>
    </p:spTree>
    <p:extLst>
      <p:ext uri="{BB962C8B-B14F-4D97-AF65-F5344CB8AC3E}">
        <p14:creationId xmlns:p14="http://schemas.microsoft.com/office/powerpoint/2010/main" val="3330948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750" y="2579037"/>
            <a:ext cx="7720818" cy="699740"/>
          </a:xfrm>
        </p:spPr>
        <p:txBody>
          <a:bodyPr>
            <a:noAutofit/>
          </a:bodyPr>
          <a:lstStyle/>
          <a:p>
            <a:r>
              <a:rPr lang="en-US" sz="4800" b="0" dirty="0" smtClean="0">
                <a:solidFill>
                  <a:schemeClr val="accent1">
                    <a:lumMod val="75000"/>
                  </a:schemeClr>
                </a:solidFill>
                <a:latin typeface="Calibri" panose="020F0502020204030204" pitchFamily="34" charset="0"/>
              </a:rPr>
              <a:t>Final Steps</a:t>
            </a:r>
            <a:endParaRPr lang="en-US" sz="48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pPr marL="0" indent="0">
              <a:buNone/>
            </a:pPr>
            <a:r>
              <a:rPr lang="en-US" sz="3600" b="0" i="1" dirty="0" smtClean="0">
                <a:effectLst>
                  <a:outerShdw blurRad="38100" dist="38100" dir="2700000" algn="tl">
                    <a:srgbClr val="000000">
                      <a:alpha val="43137"/>
                    </a:srgbClr>
                  </a:outerShdw>
                </a:effectLst>
              </a:rPr>
              <a:t>Employee Self Service</a:t>
            </a:r>
          </a:p>
          <a:p>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5707803" y="4628703"/>
            <a:ext cx="2640208" cy="19981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81" y="3803614"/>
            <a:ext cx="1900052" cy="985376"/>
          </a:xfrm>
          <a:prstGeom prst="rect">
            <a:avLst/>
          </a:prstGeom>
        </p:spPr>
      </p:pic>
      <p:sp>
        <p:nvSpPr>
          <p:cNvPr id="7" name="Rectangle 6"/>
          <p:cNvSpPr/>
          <p:nvPr/>
        </p:nvSpPr>
        <p:spPr>
          <a:xfrm>
            <a:off x="0" y="0"/>
            <a:ext cx="9575074" cy="1384663"/>
          </a:xfrm>
          <a:prstGeom prst="rect">
            <a:avLst/>
          </a:prstGeom>
          <a:ln>
            <a:noFill/>
          </a:ln>
          <a:effectLst/>
        </p:spPr>
        <p:style>
          <a:lnRef idx="0">
            <a:scrgbClr r="0" g="0" b="0"/>
          </a:lnRef>
          <a:fillRef idx="1001">
            <a:schemeClr val="lt1"/>
          </a:fillRef>
          <a:effectRef idx="0">
            <a:scrgbClr r="0" g="0" b="0"/>
          </a:effectRef>
          <a:fontRef idx="major"/>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03597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6405" y="1122286"/>
            <a:ext cx="4098475" cy="5552362"/>
          </a:xfrm>
        </p:spPr>
        <p:txBody>
          <a:bodyPr/>
          <a:lstStyle/>
          <a:p>
            <a:pPr marL="0" indent="0">
              <a:buNone/>
            </a:pPr>
            <a:r>
              <a:rPr lang="en-US" sz="4400" b="1" dirty="0" smtClean="0">
                <a:effectLst>
                  <a:outerShdw blurRad="38100" dist="38100" dir="2700000" algn="tl">
                    <a:srgbClr val="000000">
                      <a:alpha val="43137"/>
                    </a:srgbClr>
                  </a:outerShdw>
                </a:effectLst>
              </a:rPr>
              <a:t>July 1, 2017</a:t>
            </a:r>
          </a:p>
          <a:p>
            <a:endParaRPr lang="en-US" sz="1400" dirty="0" smtClean="0"/>
          </a:p>
          <a:p>
            <a:r>
              <a:rPr lang="en-US" sz="3200" dirty="0" smtClean="0"/>
              <a:t>Finance &amp; Procurement</a:t>
            </a:r>
          </a:p>
          <a:p>
            <a:endParaRPr lang="en-US" sz="1800" dirty="0" smtClean="0"/>
          </a:p>
          <a:p>
            <a:r>
              <a:rPr lang="en-US" sz="3200" dirty="0" smtClean="0"/>
              <a:t>Talent/Performance</a:t>
            </a:r>
            <a:r>
              <a:rPr lang="en-US" dirty="0" smtClean="0"/>
              <a:t> </a:t>
            </a:r>
          </a:p>
          <a:p>
            <a:pPr marL="457200" lvl="1" indent="0">
              <a:buNone/>
            </a:pPr>
            <a:r>
              <a:rPr lang="en-US" dirty="0" smtClean="0"/>
              <a:t>    for CRESS and</a:t>
            </a:r>
          </a:p>
          <a:p>
            <a:pPr marL="457200" lvl="1" indent="0">
              <a:buNone/>
            </a:pPr>
            <a:r>
              <a:rPr lang="en-US" dirty="0" smtClean="0"/>
              <a:t>    Non-bargaining </a:t>
            </a:r>
          </a:p>
          <a:p>
            <a:pPr marL="457200" lvl="1" indent="0">
              <a:buNone/>
            </a:pPr>
            <a:r>
              <a:rPr lang="en-US" dirty="0"/>
              <a:t> </a:t>
            </a:r>
            <a:r>
              <a:rPr lang="en-US" dirty="0" smtClean="0"/>
              <a:t>   employees </a:t>
            </a:r>
            <a:endParaRPr lang="en-US" dirty="0"/>
          </a:p>
        </p:txBody>
      </p:sp>
      <p:sp>
        <p:nvSpPr>
          <p:cNvPr id="3" name="Title 2"/>
          <p:cNvSpPr>
            <a:spLocks noGrp="1"/>
          </p:cNvSpPr>
          <p:nvPr>
            <p:ph type="title"/>
          </p:nvPr>
        </p:nvSpPr>
        <p:spPr/>
        <p:txBody>
          <a:bodyPr/>
          <a:lstStyle/>
          <a:p>
            <a:r>
              <a:rPr lang="en-US" dirty="0" smtClean="0"/>
              <a:t>Coming Attractions</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6954" y="1502226"/>
            <a:ext cx="4990109" cy="4990109"/>
          </a:xfrm>
          <a:prstGeom prst="rect">
            <a:avLst/>
          </a:prstGeom>
          <a:effectLst>
            <a:softEdge rad="635000"/>
          </a:effectLst>
        </p:spPr>
      </p:pic>
    </p:spTree>
    <p:extLst>
      <p:ext uri="{BB962C8B-B14F-4D97-AF65-F5344CB8AC3E}">
        <p14:creationId xmlns:p14="http://schemas.microsoft.com/office/powerpoint/2010/main" val="14051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27" presetClass="emph" presetSubtype="0" fill="remove" nodeType="withEffect">
                                  <p:stCondLst>
                                    <p:cond delay="1000"/>
                                  </p:stCondLst>
                                  <p:childTnLst>
                                    <p:animClr clrSpc="rgb" dir="cw">
                                      <p:cBhvr override="childStyle">
                                        <p:cTn id="13" dur="1000" autoRev="1" fill="remove"/>
                                        <p:tgtEl>
                                          <p:spTgt spid="2">
                                            <p:txEl>
                                              <p:pRg st="2" end="2"/>
                                            </p:txEl>
                                          </p:spTgt>
                                        </p:tgtEl>
                                        <p:attrNameLst>
                                          <p:attrName>style.color</p:attrName>
                                        </p:attrNameLst>
                                      </p:cBhvr>
                                      <p:to>
                                        <a:schemeClr val="folHlink"/>
                                      </p:to>
                                    </p:animClr>
                                    <p:animClr clrSpc="rgb" dir="cw">
                                      <p:cBhvr>
                                        <p:cTn id="14" dur="1000" autoRev="1" fill="remove"/>
                                        <p:tgtEl>
                                          <p:spTgt spid="2">
                                            <p:txEl>
                                              <p:pRg st="2" end="2"/>
                                            </p:txEl>
                                          </p:spTgt>
                                        </p:tgtEl>
                                        <p:attrNameLst>
                                          <p:attrName>fillcolor</p:attrName>
                                        </p:attrNameLst>
                                      </p:cBhvr>
                                      <p:to>
                                        <a:schemeClr val="folHlink"/>
                                      </p:to>
                                    </p:animClr>
                                    <p:set>
                                      <p:cBhvr>
                                        <p:cTn id="15" dur="1000" autoRev="1" fill="remove"/>
                                        <p:tgtEl>
                                          <p:spTgt spid="2">
                                            <p:txEl>
                                              <p:pRg st="2" end="2"/>
                                            </p:txEl>
                                          </p:spTgt>
                                        </p:tgtEl>
                                        <p:attrNameLst>
                                          <p:attrName>fill.type</p:attrName>
                                        </p:attrNameLst>
                                      </p:cBhvr>
                                      <p:to>
                                        <p:strVal val="solid"/>
                                      </p:to>
                                    </p:set>
                                    <p:set>
                                      <p:cBhvr>
                                        <p:cTn id="16" dur="1000" autoRev="1" fill="remove"/>
                                        <p:tgtEl>
                                          <p:spTgt spid="2">
                                            <p:txEl>
                                              <p:pRg st="2" end="2"/>
                                            </p:txEl>
                                          </p:spTgt>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27" presetClass="emph" presetSubtype="0" fill="remove" nodeType="withEffect">
                                  <p:stCondLst>
                                    <p:cond delay="1000"/>
                                  </p:stCondLst>
                                  <p:childTnLst>
                                    <p:animClr clrSpc="rgb" dir="cw">
                                      <p:cBhvr override="childStyle">
                                        <p:cTn id="28" dur="1000" autoRev="1" fill="remove"/>
                                        <p:tgtEl>
                                          <p:spTgt spid="2">
                                            <p:txEl>
                                              <p:pRg st="4" end="4"/>
                                            </p:txEl>
                                          </p:spTgt>
                                        </p:tgtEl>
                                        <p:attrNameLst>
                                          <p:attrName>style.color</p:attrName>
                                        </p:attrNameLst>
                                      </p:cBhvr>
                                      <p:to>
                                        <a:schemeClr val="folHlink"/>
                                      </p:to>
                                    </p:animClr>
                                    <p:animClr clrSpc="rgb" dir="cw">
                                      <p:cBhvr>
                                        <p:cTn id="29" dur="1000" autoRev="1" fill="remove"/>
                                        <p:tgtEl>
                                          <p:spTgt spid="2">
                                            <p:txEl>
                                              <p:pRg st="4" end="4"/>
                                            </p:txEl>
                                          </p:spTgt>
                                        </p:tgtEl>
                                        <p:attrNameLst>
                                          <p:attrName>fillcolor</p:attrName>
                                        </p:attrNameLst>
                                      </p:cBhvr>
                                      <p:to>
                                        <a:schemeClr val="folHlink"/>
                                      </p:to>
                                    </p:animClr>
                                    <p:set>
                                      <p:cBhvr>
                                        <p:cTn id="30" dur="1000" autoRev="1" fill="remove"/>
                                        <p:tgtEl>
                                          <p:spTgt spid="2">
                                            <p:txEl>
                                              <p:pRg st="4" end="4"/>
                                            </p:txEl>
                                          </p:spTgt>
                                        </p:tgtEl>
                                        <p:attrNameLst>
                                          <p:attrName>fill.type</p:attrName>
                                        </p:attrNameLst>
                                      </p:cBhvr>
                                      <p:to>
                                        <p:strVal val="solid"/>
                                      </p:to>
                                    </p:set>
                                    <p:set>
                                      <p:cBhvr>
                                        <p:cTn id="31" dur="1000" autoRev="1" fill="remove"/>
                                        <p:tgtEl>
                                          <p:spTgt spid="2">
                                            <p:txEl>
                                              <p:pRg st="4" end="4"/>
                                            </p:txEl>
                                          </p:spTgt>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par>
                                <p:cTn id="32" presetID="27" presetClass="emph" presetSubtype="0" fill="remove" nodeType="withEffect">
                                  <p:stCondLst>
                                    <p:cond delay="0"/>
                                  </p:stCondLst>
                                  <p:childTnLst>
                                    <p:animClr clrSpc="rgb" dir="cw">
                                      <p:cBhvr override="childStyle">
                                        <p:cTn id="33" dur="1000" autoRev="1" fill="remove"/>
                                        <p:tgtEl>
                                          <p:spTgt spid="2">
                                            <p:txEl>
                                              <p:pRg st="5" end="5"/>
                                            </p:txEl>
                                          </p:spTgt>
                                        </p:tgtEl>
                                        <p:attrNameLst>
                                          <p:attrName>style.color</p:attrName>
                                        </p:attrNameLst>
                                      </p:cBhvr>
                                      <p:to>
                                        <a:schemeClr val="folHlink"/>
                                      </p:to>
                                    </p:animClr>
                                    <p:animClr clrSpc="rgb" dir="cw">
                                      <p:cBhvr>
                                        <p:cTn id="34" dur="1000" autoRev="1" fill="remove"/>
                                        <p:tgtEl>
                                          <p:spTgt spid="2">
                                            <p:txEl>
                                              <p:pRg st="5" end="5"/>
                                            </p:txEl>
                                          </p:spTgt>
                                        </p:tgtEl>
                                        <p:attrNameLst>
                                          <p:attrName>fillcolor</p:attrName>
                                        </p:attrNameLst>
                                      </p:cBhvr>
                                      <p:to>
                                        <a:schemeClr val="folHlink"/>
                                      </p:to>
                                    </p:animClr>
                                    <p:set>
                                      <p:cBhvr>
                                        <p:cTn id="35" dur="1000" autoRev="1" fill="remove"/>
                                        <p:tgtEl>
                                          <p:spTgt spid="2">
                                            <p:txEl>
                                              <p:pRg st="5" end="5"/>
                                            </p:txEl>
                                          </p:spTgt>
                                        </p:tgtEl>
                                        <p:attrNameLst>
                                          <p:attrName>fill.type</p:attrName>
                                        </p:attrNameLst>
                                      </p:cBhvr>
                                      <p:to>
                                        <p:strVal val="solid"/>
                                      </p:to>
                                    </p:set>
                                    <p:set>
                                      <p:cBhvr>
                                        <p:cTn id="36" dur="1000" autoRev="1" fill="remove"/>
                                        <p:tgtEl>
                                          <p:spTgt spid="2">
                                            <p:txEl>
                                              <p:pRg st="5" end="5"/>
                                            </p:txEl>
                                          </p:spTgt>
                                        </p:tgtEl>
                                        <p:attrNameLst>
                                          <p:attrName>fill.on</p:attrName>
                                        </p:attrNameLst>
                                      </p:cBhvr>
                                      <p:to>
                                        <p:strVal val="true"/>
                                      </p:to>
                                    </p:set>
                                  </p:childTnLst>
                                </p:cTn>
                              </p:par>
                              <p:par>
                                <p:cTn id="37" presetID="27" presetClass="emph" presetSubtype="0" fill="remove" nodeType="withEffect">
                                  <p:stCondLst>
                                    <p:cond delay="0"/>
                                  </p:stCondLst>
                                  <p:childTnLst>
                                    <p:animClr clrSpc="rgb" dir="cw">
                                      <p:cBhvr override="childStyle">
                                        <p:cTn id="38" dur="1000" autoRev="1" fill="remove"/>
                                        <p:tgtEl>
                                          <p:spTgt spid="2">
                                            <p:txEl>
                                              <p:pRg st="6" end="6"/>
                                            </p:txEl>
                                          </p:spTgt>
                                        </p:tgtEl>
                                        <p:attrNameLst>
                                          <p:attrName>style.color</p:attrName>
                                        </p:attrNameLst>
                                      </p:cBhvr>
                                      <p:to>
                                        <a:schemeClr val="folHlink"/>
                                      </p:to>
                                    </p:animClr>
                                    <p:animClr clrSpc="rgb" dir="cw">
                                      <p:cBhvr>
                                        <p:cTn id="39" dur="1000" autoRev="1" fill="remove"/>
                                        <p:tgtEl>
                                          <p:spTgt spid="2">
                                            <p:txEl>
                                              <p:pRg st="6" end="6"/>
                                            </p:txEl>
                                          </p:spTgt>
                                        </p:tgtEl>
                                        <p:attrNameLst>
                                          <p:attrName>fillcolor</p:attrName>
                                        </p:attrNameLst>
                                      </p:cBhvr>
                                      <p:to>
                                        <a:schemeClr val="folHlink"/>
                                      </p:to>
                                    </p:animClr>
                                    <p:set>
                                      <p:cBhvr>
                                        <p:cTn id="40" dur="1000" autoRev="1" fill="remove"/>
                                        <p:tgtEl>
                                          <p:spTgt spid="2">
                                            <p:txEl>
                                              <p:pRg st="6" end="6"/>
                                            </p:txEl>
                                          </p:spTgt>
                                        </p:tgtEl>
                                        <p:attrNameLst>
                                          <p:attrName>fill.type</p:attrName>
                                        </p:attrNameLst>
                                      </p:cBhvr>
                                      <p:to>
                                        <p:strVal val="solid"/>
                                      </p:to>
                                    </p:set>
                                    <p:set>
                                      <p:cBhvr>
                                        <p:cTn id="41" dur="1000" autoRev="1" fill="remove"/>
                                        <p:tgtEl>
                                          <p:spTgt spid="2">
                                            <p:txEl>
                                              <p:pRg st="6" end="6"/>
                                            </p:txEl>
                                          </p:spTgt>
                                        </p:tgtEl>
                                        <p:attrNameLst>
                                          <p:attrName>fill.on</p:attrName>
                                        </p:attrNameLst>
                                      </p:cBhvr>
                                      <p:to>
                                        <p:strVal val="true"/>
                                      </p:to>
                                    </p:set>
                                  </p:childTnLst>
                                </p:cTn>
                              </p:par>
                              <p:par>
                                <p:cTn id="42" presetID="27" presetClass="emph" presetSubtype="0" fill="remove" nodeType="withEffect">
                                  <p:stCondLst>
                                    <p:cond delay="0"/>
                                  </p:stCondLst>
                                  <p:childTnLst>
                                    <p:animClr clrSpc="rgb" dir="cw">
                                      <p:cBhvr override="childStyle">
                                        <p:cTn id="43" dur="1000" autoRev="1" fill="remove"/>
                                        <p:tgtEl>
                                          <p:spTgt spid="2">
                                            <p:txEl>
                                              <p:pRg st="7" end="7"/>
                                            </p:txEl>
                                          </p:spTgt>
                                        </p:tgtEl>
                                        <p:attrNameLst>
                                          <p:attrName>style.color</p:attrName>
                                        </p:attrNameLst>
                                      </p:cBhvr>
                                      <p:to>
                                        <a:schemeClr val="folHlink"/>
                                      </p:to>
                                    </p:animClr>
                                    <p:animClr clrSpc="rgb" dir="cw">
                                      <p:cBhvr>
                                        <p:cTn id="44" dur="1000" autoRev="1" fill="remove"/>
                                        <p:tgtEl>
                                          <p:spTgt spid="2">
                                            <p:txEl>
                                              <p:pRg st="7" end="7"/>
                                            </p:txEl>
                                          </p:spTgt>
                                        </p:tgtEl>
                                        <p:attrNameLst>
                                          <p:attrName>fillcolor</p:attrName>
                                        </p:attrNameLst>
                                      </p:cBhvr>
                                      <p:to>
                                        <a:schemeClr val="folHlink"/>
                                      </p:to>
                                    </p:animClr>
                                    <p:set>
                                      <p:cBhvr>
                                        <p:cTn id="45" dur="1000" autoRev="1" fill="remove"/>
                                        <p:tgtEl>
                                          <p:spTgt spid="2">
                                            <p:txEl>
                                              <p:pRg st="7" end="7"/>
                                            </p:txEl>
                                          </p:spTgt>
                                        </p:tgtEl>
                                        <p:attrNameLst>
                                          <p:attrName>fill.type</p:attrName>
                                        </p:attrNameLst>
                                      </p:cBhvr>
                                      <p:to>
                                        <p:strVal val="solid"/>
                                      </p:to>
                                    </p:set>
                                    <p:set>
                                      <p:cBhvr>
                                        <p:cTn id="46" dur="1000" autoRev="1" fill="remove"/>
                                        <p:tgtEl>
                                          <p:spTgt spid="2">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Workday?</a:t>
            </a:r>
            <a:endParaRPr lang="en-US" dirty="0"/>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11" y="1561578"/>
            <a:ext cx="5809411" cy="3012788"/>
          </a:xfrm>
          <a:prstGeom prst="rect">
            <a:avLst/>
          </a:prstGeom>
          <a:solidFill>
            <a:schemeClr val="tx2">
              <a:lumMod val="60000"/>
              <a:lumOff val="40000"/>
            </a:schemeClr>
          </a:solidFill>
          <a:effectLst>
            <a:softEdge rad="63500"/>
          </a:effectLst>
        </p:spPr>
      </p:pic>
      <p:sp>
        <p:nvSpPr>
          <p:cNvPr id="6" name="Content Placeholder 5"/>
          <p:cNvSpPr>
            <a:spLocks noGrp="1"/>
          </p:cNvSpPr>
          <p:nvPr>
            <p:ph idx="1"/>
          </p:nvPr>
        </p:nvSpPr>
        <p:spPr>
          <a:xfrm>
            <a:off x="999605" y="1971297"/>
            <a:ext cx="7651569" cy="5593277"/>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marL="0" indent="0" algn="ctr">
              <a:spcBef>
                <a:spcPts val="200"/>
              </a:spcBef>
              <a:buNone/>
            </a:pPr>
            <a:r>
              <a:rPr lang="en-US" sz="3600" i="1" dirty="0" smtClean="0"/>
              <a:t>…an HR, Payroll and Finance tool </a:t>
            </a:r>
          </a:p>
          <a:p>
            <a:pPr marL="0" indent="0" algn="ctr">
              <a:spcBef>
                <a:spcPts val="200"/>
              </a:spcBef>
              <a:buNone/>
            </a:pPr>
            <a:r>
              <a:rPr lang="en-US" sz="3600" i="1" dirty="0"/>
              <a:t>t</a:t>
            </a:r>
            <a:r>
              <a:rPr lang="en-US" sz="3600" i="1" dirty="0" smtClean="0"/>
              <a:t>hat helps make people &amp; processes </a:t>
            </a:r>
          </a:p>
          <a:p>
            <a:pPr marL="0" indent="0" algn="ctr">
              <a:spcBef>
                <a:spcPts val="200"/>
              </a:spcBef>
              <a:buNone/>
            </a:pPr>
            <a:r>
              <a:rPr lang="en-US" sz="3600" i="1" dirty="0" smtClean="0"/>
              <a:t>more </a:t>
            </a:r>
            <a:r>
              <a:rPr lang="en-US" sz="3600" b="1" i="1" dirty="0" smtClean="0"/>
              <a:t>efficient </a:t>
            </a:r>
            <a:r>
              <a:rPr lang="en-US" sz="3600" i="1" dirty="0" smtClean="0"/>
              <a:t>and </a:t>
            </a:r>
            <a:r>
              <a:rPr lang="en-US" sz="3600" b="1" i="1" dirty="0" smtClean="0"/>
              <a:t>effective</a:t>
            </a:r>
          </a:p>
        </p:txBody>
      </p:sp>
    </p:spTree>
    <p:extLst>
      <p:ext uri="{BB962C8B-B14F-4D97-AF65-F5344CB8AC3E}">
        <p14:creationId xmlns:p14="http://schemas.microsoft.com/office/powerpoint/2010/main" val="421185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access Workday at Go Live!</a:t>
            </a:r>
            <a:endParaRPr lang="en-US" dirty="0"/>
          </a:p>
        </p:txBody>
      </p:sp>
      <p:pic>
        <p:nvPicPr>
          <p:cNvPr id="4" name="Picture 3"/>
          <p:cNvPicPr>
            <a:picLocks noChangeAspect="1"/>
          </p:cNvPicPr>
          <p:nvPr/>
        </p:nvPicPr>
        <p:blipFill>
          <a:blip r:embed="rId3"/>
          <a:stretch>
            <a:fillRect/>
          </a:stretch>
        </p:blipFill>
        <p:spPr>
          <a:xfrm>
            <a:off x="406184" y="1122286"/>
            <a:ext cx="8909658" cy="4034238"/>
          </a:xfrm>
          <a:prstGeom prst="rect">
            <a:avLst/>
          </a:prstGeom>
        </p:spPr>
      </p:pic>
      <p:sp>
        <p:nvSpPr>
          <p:cNvPr id="5" name="Rectangle 4"/>
          <p:cNvSpPr/>
          <p:nvPr/>
        </p:nvSpPr>
        <p:spPr>
          <a:xfrm>
            <a:off x="653143" y="2899954"/>
            <a:ext cx="2181497" cy="339635"/>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Explosion 1 6"/>
          <p:cNvSpPr/>
          <p:nvPr/>
        </p:nvSpPr>
        <p:spPr>
          <a:xfrm>
            <a:off x="522513" y="5930537"/>
            <a:ext cx="496388" cy="483978"/>
          </a:xfrm>
          <a:prstGeom prst="irregularSeal1">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TextBox 5"/>
          <p:cNvSpPr txBox="1"/>
          <p:nvPr/>
        </p:nvSpPr>
        <p:spPr>
          <a:xfrm>
            <a:off x="809898" y="5472684"/>
            <a:ext cx="7942215" cy="1015663"/>
          </a:xfrm>
          <a:prstGeom prst="rect">
            <a:avLst/>
          </a:prstGeom>
          <a:noFill/>
        </p:spPr>
        <p:txBody>
          <a:bodyPr wrap="square" rtlCol="0">
            <a:spAutoFit/>
          </a:bodyPr>
          <a:lstStyle/>
          <a:p>
            <a:pPr>
              <a:lnSpc>
                <a:spcPct val="150000"/>
              </a:lnSpc>
            </a:pPr>
            <a:r>
              <a:rPr lang="en-US" sz="2000" dirty="0" smtClean="0">
                <a:latin typeface="Corbel" panose="020B0503020204020204" pitchFamily="34" charset="0"/>
              </a:rPr>
              <a:t>When we </a:t>
            </a:r>
            <a:r>
              <a:rPr lang="en-US" sz="2000" dirty="0">
                <a:latin typeface="Corbel" panose="020B0503020204020204" pitchFamily="34" charset="0"/>
              </a:rPr>
              <a:t>g</a:t>
            </a:r>
            <a:r>
              <a:rPr lang="en-US" sz="2000" dirty="0" smtClean="0">
                <a:latin typeface="Corbel" panose="020B0503020204020204" pitchFamily="34" charset="0"/>
              </a:rPr>
              <a:t>o live, you will use your </a:t>
            </a:r>
            <a:r>
              <a:rPr lang="en-US" sz="2000" b="1" dirty="0" smtClean="0">
                <a:latin typeface="Corbel" panose="020B0503020204020204" pitchFamily="34" charset="0"/>
              </a:rPr>
              <a:t>CMSD Network Password </a:t>
            </a:r>
            <a:r>
              <a:rPr lang="en-US" sz="2000" dirty="0" smtClean="0">
                <a:latin typeface="Corbel" panose="020B0503020204020204" pitchFamily="34" charset="0"/>
              </a:rPr>
              <a:t>to log in.</a:t>
            </a:r>
          </a:p>
          <a:p>
            <a:pPr>
              <a:lnSpc>
                <a:spcPct val="150000"/>
              </a:lnSpc>
            </a:pPr>
            <a:r>
              <a:rPr lang="en-US" sz="2000" b="1" dirty="0" smtClean="0">
                <a:solidFill>
                  <a:srgbClr val="FF0000"/>
                </a:solidFill>
                <a:latin typeface="Corbel" panose="020B0503020204020204" pitchFamily="34" charset="0"/>
              </a:rPr>
              <a:t>    Important:  For shared computers, be sure to </a:t>
            </a:r>
            <a:r>
              <a:rPr lang="en-US" sz="2000" b="1" u="sng" dirty="0" smtClean="0">
                <a:solidFill>
                  <a:srgbClr val="FF0000"/>
                </a:solidFill>
                <a:latin typeface="Corbel" panose="020B0503020204020204" pitchFamily="34" charset="0"/>
              </a:rPr>
              <a:t>log out </a:t>
            </a:r>
            <a:r>
              <a:rPr lang="en-US" sz="2000" b="1" dirty="0" smtClean="0">
                <a:solidFill>
                  <a:srgbClr val="FF0000"/>
                </a:solidFill>
                <a:latin typeface="Corbel" panose="020B0503020204020204" pitchFamily="34" charset="0"/>
              </a:rPr>
              <a:t>after using!</a:t>
            </a:r>
            <a:endParaRPr lang="en-US" sz="2000" b="1" dirty="0">
              <a:solidFill>
                <a:srgbClr val="FF0000"/>
              </a:solidFill>
              <a:latin typeface="Corbel" panose="020B0503020204020204" pitchFamily="34" charset="0"/>
            </a:endParaRPr>
          </a:p>
        </p:txBody>
      </p:sp>
    </p:spTree>
    <p:extLst>
      <p:ext uri="{BB962C8B-B14F-4D97-AF65-F5344CB8AC3E}">
        <p14:creationId xmlns:p14="http://schemas.microsoft.com/office/powerpoint/2010/main" val="381812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 Live Checklist</a:t>
            </a:r>
            <a:endParaRPr lang="en-US" dirty="0"/>
          </a:p>
        </p:txBody>
      </p:sp>
      <p:sp>
        <p:nvSpPr>
          <p:cNvPr id="4" name="Content Placeholder 2"/>
          <p:cNvSpPr txBox="1">
            <a:spLocks/>
          </p:cNvSpPr>
          <p:nvPr/>
        </p:nvSpPr>
        <p:spPr>
          <a:xfrm>
            <a:off x="1035230" y="1122285"/>
            <a:ext cx="7803970" cy="5474457"/>
          </a:xfrm>
          <a:prstGeom prst="rect">
            <a:avLst/>
          </a:prstGeom>
        </p:spPr>
        <p:txBody>
          <a:bodyPr vert="horz" lIns="91440" tIns="45720" rIns="91440" bIns="45720" rtlCol="0">
            <a:normAutofit fontScale="85000" lnSpcReduction="10000"/>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300" dirty="0" smtClean="0"/>
              <a:t>To-Dos at Go-Live:</a:t>
            </a:r>
          </a:p>
          <a:p>
            <a:pPr marL="0" indent="0">
              <a:buNone/>
            </a:pPr>
            <a:endParaRPr lang="en-US" sz="2000" dirty="0" smtClean="0"/>
          </a:p>
          <a:p>
            <a:pPr marL="0" indent="0">
              <a:buNone/>
            </a:pPr>
            <a:r>
              <a:rPr lang="en-US" b="1" dirty="0" smtClean="0"/>
              <a:t>Day One of Go-Live</a:t>
            </a:r>
          </a:p>
          <a:p>
            <a:pPr>
              <a:buFont typeface="Wingdings" panose="05000000000000000000" pitchFamily="2" charset="2"/>
              <a:buChar char="q"/>
            </a:pPr>
            <a:r>
              <a:rPr lang="en-US" dirty="0" smtClean="0"/>
              <a:t>Log in and enter </a:t>
            </a:r>
            <a:r>
              <a:rPr lang="en-US" dirty="0"/>
              <a:t>your time worked</a:t>
            </a:r>
          </a:p>
          <a:p>
            <a:pPr>
              <a:buFont typeface="Wingdings" panose="05000000000000000000" pitchFamily="2" charset="2"/>
              <a:buChar char="q"/>
            </a:pPr>
            <a:r>
              <a:rPr lang="en-US" dirty="0" smtClean="0"/>
              <a:t>Update your </a:t>
            </a:r>
            <a:r>
              <a:rPr lang="en-US" dirty="0"/>
              <a:t>personal </a:t>
            </a:r>
            <a:r>
              <a:rPr lang="en-US" dirty="0" smtClean="0"/>
              <a:t>and emergency contact info</a:t>
            </a:r>
          </a:p>
          <a:p>
            <a:pPr>
              <a:buFont typeface="Wingdings" panose="05000000000000000000" pitchFamily="2" charset="2"/>
              <a:buChar char="q"/>
            </a:pPr>
            <a:r>
              <a:rPr lang="en-US" dirty="0" smtClean="0"/>
              <a:t>Validate your direct deposit or </a:t>
            </a:r>
            <a:r>
              <a:rPr lang="en-US" dirty="0" err="1" smtClean="0"/>
              <a:t>paycard</a:t>
            </a:r>
            <a:r>
              <a:rPr lang="en-US" dirty="0" smtClean="0"/>
              <a:t> information</a:t>
            </a:r>
          </a:p>
          <a:p>
            <a:pPr>
              <a:buFont typeface="Wingdings" panose="05000000000000000000" pitchFamily="2" charset="2"/>
              <a:buChar char="q"/>
            </a:pPr>
            <a:r>
              <a:rPr lang="en-US" dirty="0" smtClean="0"/>
              <a:t>Validate your benefits information and leave balances</a:t>
            </a:r>
          </a:p>
          <a:p>
            <a:pPr>
              <a:buFont typeface="Wingdings" panose="05000000000000000000" pitchFamily="2" charset="2"/>
              <a:buChar char="q"/>
            </a:pPr>
            <a:r>
              <a:rPr lang="en-US" dirty="0" smtClean="0"/>
              <a:t>Validate your position title and org structure</a:t>
            </a:r>
          </a:p>
          <a:p>
            <a:pPr marL="400050" lvl="1" indent="0">
              <a:buNone/>
            </a:pPr>
            <a:r>
              <a:rPr lang="en-US" sz="3300" i="1" dirty="0" smtClean="0"/>
              <a:t>	</a:t>
            </a:r>
            <a:r>
              <a:rPr lang="en-US" sz="2600" i="1" dirty="0" smtClean="0"/>
              <a:t>If title/org info is not correct use </a:t>
            </a:r>
            <a:r>
              <a:rPr lang="en-US" sz="2600" b="1" i="1" dirty="0" smtClean="0">
                <a:solidFill>
                  <a:srgbClr val="2D89C6"/>
                </a:solidFill>
              </a:rPr>
              <a:t>“Contact Us” </a:t>
            </a:r>
            <a:r>
              <a:rPr lang="en-US" sz="2600" i="1" dirty="0" smtClean="0"/>
              <a:t>to let us know!</a:t>
            </a:r>
          </a:p>
          <a:p>
            <a:pPr marL="0" indent="0">
              <a:buNone/>
            </a:pPr>
            <a:endParaRPr lang="en-US" dirty="0" smtClean="0"/>
          </a:p>
          <a:p>
            <a:pPr marL="0" indent="0">
              <a:buNone/>
            </a:pPr>
            <a:r>
              <a:rPr lang="en-US" b="1" dirty="0" smtClean="0"/>
              <a:t>Ongoing</a:t>
            </a:r>
          </a:p>
          <a:p>
            <a:pPr>
              <a:buFont typeface="Wingdings" pitchFamily="2" charset="2"/>
              <a:buChar char="q"/>
            </a:pPr>
            <a:r>
              <a:rPr lang="en-US" dirty="0" smtClean="0"/>
              <a:t>Enter and submit your time worked for your manager approval</a:t>
            </a:r>
            <a:endParaRPr lang="en-US" dirty="0" smtClean="0">
              <a:solidFill>
                <a:srgbClr val="FF0000"/>
              </a:solidFill>
            </a:endParaRPr>
          </a:p>
          <a:p>
            <a:pPr marL="0"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400961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31" y="1737359"/>
            <a:ext cx="4359799" cy="3269849"/>
          </a:xfrm>
          <a:prstGeom prst="rect">
            <a:avLst/>
          </a:prstGeom>
          <a:ln>
            <a:solidFill>
              <a:srgbClr val="2E8AC7"/>
            </a:solidFill>
          </a:ln>
        </p:spPr>
      </p:pic>
      <p:sp>
        <p:nvSpPr>
          <p:cNvPr id="7" name="Title 2"/>
          <p:cNvSpPr>
            <a:spLocks noGrp="1"/>
          </p:cNvSpPr>
          <p:nvPr>
            <p:ph type="title"/>
          </p:nvPr>
        </p:nvSpPr>
        <p:spPr>
          <a:xfrm>
            <a:off x="1035229" y="133249"/>
            <a:ext cx="7651569" cy="870902"/>
          </a:xfrm>
        </p:spPr>
        <p:txBody>
          <a:bodyPr/>
          <a:lstStyle/>
          <a:p>
            <a:r>
              <a:rPr lang="en-US" dirty="0" smtClean="0"/>
              <a:t>Getting Help</a:t>
            </a:r>
            <a:endParaRPr lang="en-US" dirty="0"/>
          </a:p>
        </p:txBody>
      </p:sp>
    </p:spTree>
    <p:extLst>
      <p:ext uri="{BB962C8B-B14F-4D97-AF65-F5344CB8AC3E}">
        <p14:creationId xmlns:p14="http://schemas.microsoft.com/office/powerpoint/2010/main" val="97048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Content Placeholder 2"/>
          <p:cNvSpPr>
            <a:spLocks noGrp="1"/>
          </p:cNvSpPr>
          <p:nvPr>
            <p:ph idx="1"/>
          </p:nvPr>
        </p:nvSpPr>
        <p:spPr>
          <a:xfrm>
            <a:off x="1035230" y="1122286"/>
            <a:ext cx="7978141" cy="5552362"/>
          </a:xfrm>
        </p:spPr>
        <p:txBody>
          <a:bodyPr>
            <a:normAutofit fontScale="92500" lnSpcReduction="10000"/>
          </a:bodyPr>
          <a:lstStyle/>
          <a:p>
            <a:pPr marL="0" indent="0">
              <a:buNone/>
              <a:tabLst>
                <a:tab pos="2332038" algn="l"/>
                <a:tab pos="3670300" algn="l"/>
                <a:tab pos="4398963" algn="l"/>
                <a:tab pos="6096000" algn="l"/>
                <a:tab pos="6281738" algn="l"/>
              </a:tabLst>
            </a:pPr>
            <a:r>
              <a:rPr lang="en-US" b="1" i="1" dirty="0" smtClean="0"/>
              <a:t>For log in assistance</a:t>
            </a:r>
          </a:p>
          <a:p>
            <a:pPr>
              <a:tabLst>
                <a:tab pos="2332038" algn="l"/>
                <a:tab pos="3670300" algn="l"/>
                <a:tab pos="4398963" algn="l"/>
                <a:tab pos="6096000" algn="l"/>
                <a:tab pos="6281738" algn="l"/>
              </a:tabLst>
            </a:pPr>
            <a:r>
              <a:rPr lang="en-US" dirty="0" smtClean="0"/>
              <a:t>CMSD Service Desk</a:t>
            </a:r>
          </a:p>
          <a:p>
            <a:pPr>
              <a:tabLst>
                <a:tab pos="2332038" algn="l"/>
                <a:tab pos="3670300" algn="l"/>
                <a:tab pos="4398963" algn="l"/>
                <a:tab pos="6096000" algn="l"/>
                <a:tab pos="6281738" algn="l"/>
              </a:tabLst>
            </a:pPr>
            <a:endParaRPr lang="en-US" sz="1600" dirty="0" smtClean="0"/>
          </a:p>
          <a:p>
            <a:pPr marL="0" indent="0">
              <a:buNone/>
              <a:tabLst>
                <a:tab pos="2332038" algn="l"/>
                <a:tab pos="3670300" algn="l"/>
                <a:tab pos="4398963" algn="l"/>
                <a:tab pos="6096000" algn="l"/>
                <a:tab pos="6281738" algn="l"/>
              </a:tabLst>
            </a:pPr>
            <a:r>
              <a:rPr lang="en-US" b="1" i="1" dirty="0" smtClean="0"/>
              <a:t>For questions on how to use Workday</a:t>
            </a:r>
          </a:p>
          <a:p>
            <a:pPr>
              <a:tabLst>
                <a:tab pos="2332038" algn="l"/>
                <a:tab pos="3670300" algn="l"/>
                <a:tab pos="4398963" algn="l"/>
                <a:tab pos="6096000" algn="l"/>
                <a:tab pos="6281738" algn="l"/>
              </a:tabLst>
            </a:pPr>
            <a:r>
              <a:rPr lang="en-US" dirty="0" smtClean="0"/>
              <a:t>The </a:t>
            </a:r>
            <a:r>
              <a:rPr lang="en-US" b="1" dirty="0">
                <a:solidFill>
                  <a:srgbClr val="0070C0"/>
                </a:solidFill>
              </a:rPr>
              <a:t>Getting Started pages </a:t>
            </a:r>
            <a:r>
              <a:rPr lang="en-US" dirty="0" smtClean="0"/>
              <a:t>on the Workday Website</a:t>
            </a:r>
          </a:p>
          <a:p>
            <a:pPr lvl="1">
              <a:tabLst>
                <a:tab pos="2332038" algn="l"/>
                <a:tab pos="3670300" algn="l"/>
                <a:tab pos="4398963" algn="l"/>
                <a:tab pos="6096000" algn="l"/>
                <a:tab pos="6281738" algn="l"/>
              </a:tabLst>
            </a:pPr>
            <a:r>
              <a:rPr lang="en-US" dirty="0" smtClean="0"/>
              <a:t>Videos, job aids and more!</a:t>
            </a:r>
            <a:endParaRPr lang="en-US" dirty="0"/>
          </a:p>
          <a:p>
            <a:pPr>
              <a:tabLst>
                <a:tab pos="2332038" algn="l"/>
                <a:tab pos="3670300" algn="l"/>
                <a:tab pos="4398963" algn="l"/>
                <a:tab pos="6096000" algn="l"/>
                <a:tab pos="6281738" algn="l"/>
              </a:tabLst>
            </a:pPr>
            <a:r>
              <a:rPr lang="en-US" dirty="0" smtClean="0"/>
              <a:t>Your manager or the Workday Point Person for your area</a:t>
            </a:r>
            <a:endParaRPr lang="en-US" dirty="0"/>
          </a:p>
          <a:p>
            <a:pPr>
              <a:tabLst>
                <a:tab pos="2332038" algn="l"/>
                <a:tab pos="3670300" algn="l"/>
                <a:tab pos="4398963" algn="l"/>
                <a:tab pos="6096000" algn="l"/>
                <a:tab pos="6281738" algn="l"/>
              </a:tabLst>
            </a:pPr>
            <a:r>
              <a:rPr lang="en-US" dirty="0" smtClean="0"/>
              <a:t>Workday Support Network Members</a:t>
            </a:r>
          </a:p>
          <a:p>
            <a:pPr>
              <a:tabLst>
                <a:tab pos="2332038" algn="l"/>
                <a:tab pos="3670300" algn="l"/>
                <a:tab pos="4398963" algn="l"/>
                <a:tab pos="6096000" algn="l"/>
                <a:tab pos="6281738" algn="l"/>
              </a:tabLst>
            </a:pPr>
            <a:endParaRPr lang="en-US" sz="1600" dirty="0"/>
          </a:p>
          <a:p>
            <a:pPr marL="0" indent="0">
              <a:buNone/>
              <a:tabLst>
                <a:tab pos="2332038" algn="l"/>
                <a:tab pos="3670300" algn="l"/>
                <a:tab pos="4398963" algn="l"/>
                <a:tab pos="6096000" algn="l"/>
                <a:tab pos="6281738" algn="l"/>
              </a:tabLst>
            </a:pPr>
            <a:r>
              <a:rPr lang="en-US" b="1" i="1" dirty="0"/>
              <a:t>For </a:t>
            </a:r>
            <a:r>
              <a:rPr lang="en-US" b="1" i="1" dirty="0" smtClean="0"/>
              <a:t>corrections on organizational data in Workday, </a:t>
            </a:r>
            <a:r>
              <a:rPr lang="en-US" b="1" i="1" dirty="0"/>
              <a:t>system breaks,</a:t>
            </a:r>
            <a:r>
              <a:rPr lang="en-US" b="1" i="1" dirty="0" smtClean="0"/>
              <a:t> &amp; to make suggestions for improvement</a:t>
            </a:r>
            <a:endParaRPr lang="en-US" b="1" i="1" dirty="0"/>
          </a:p>
          <a:p>
            <a:pPr>
              <a:tabLst>
                <a:tab pos="2332038" algn="l"/>
                <a:tab pos="3670300" algn="l"/>
                <a:tab pos="4398963" algn="l"/>
                <a:tab pos="6096000" algn="l"/>
                <a:tab pos="6281738" algn="l"/>
              </a:tabLst>
            </a:pPr>
            <a:r>
              <a:rPr lang="en-US" dirty="0" smtClean="0"/>
              <a:t>The Workday Website &gt; </a:t>
            </a:r>
            <a:r>
              <a:rPr lang="en-US" b="1" dirty="0" smtClean="0">
                <a:solidFill>
                  <a:srgbClr val="0070C0"/>
                </a:solidFill>
              </a:rPr>
              <a:t>Contact Us</a:t>
            </a:r>
            <a:endParaRPr lang="en-US" b="1" dirty="0">
              <a:solidFill>
                <a:srgbClr val="0070C0"/>
              </a:solidFill>
            </a:endParaRPr>
          </a:p>
          <a:p>
            <a:pPr>
              <a:tabLst>
                <a:tab pos="2332038" algn="l"/>
                <a:tab pos="3670300" algn="l"/>
                <a:tab pos="4398963" algn="l"/>
                <a:tab pos="6096000" algn="l"/>
                <a:tab pos="6281738" algn="l"/>
              </a:tabLst>
            </a:pPr>
            <a:endParaRPr lang="en-US" dirty="0" smtClean="0"/>
          </a:p>
          <a:p>
            <a:pPr>
              <a:tabLst>
                <a:tab pos="2332038" algn="l"/>
                <a:tab pos="3670300" algn="l"/>
                <a:tab pos="4398963" algn="l"/>
                <a:tab pos="6096000" algn="l"/>
                <a:tab pos="6281738" algn="l"/>
              </a:tabLst>
            </a:pPr>
            <a:endParaRPr lang="en-US" dirty="0" smtClean="0"/>
          </a:p>
        </p:txBody>
      </p:sp>
      <p:sp>
        <p:nvSpPr>
          <p:cNvPr id="165890" name="Title 1"/>
          <p:cNvSpPr>
            <a:spLocks noGrp="1"/>
          </p:cNvSpPr>
          <p:nvPr>
            <p:ph type="title"/>
          </p:nvPr>
        </p:nvSpPr>
        <p:spPr/>
        <p:txBody>
          <a:bodyPr/>
          <a:lstStyle/>
          <a:p>
            <a:r>
              <a:rPr lang="en-US" dirty="0" smtClean="0"/>
              <a:t>Where to go for help</a:t>
            </a:r>
          </a:p>
        </p:txBody>
      </p:sp>
    </p:spTree>
    <p:extLst>
      <p:ext uri="{BB962C8B-B14F-4D97-AF65-F5344CB8AC3E}">
        <p14:creationId xmlns:p14="http://schemas.microsoft.com/office/powerpoint/2010/main" val="172547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Have a suggestion to improve Workday at CMSD?</a:t>
            </a:r>
          </a:p>
          <a:p>
            <a:pPr marL="0" indent="0" algn="r">
              <a:buNone/>
            </a:pPr>
            <a:r>
              <a:rPr lang="en-US" dirty="0" smtClean="0"/>
              <a:t>Use our webpage to </a:t>
            </a:r>
            <a:r>
              <a:rPr lang="en-US" b="1" dirty="0" smtClean="0"/>
              <a:t>Contact Us</a:t>
            </a:r>
            <a:r>
              <a:rPr lang="en-US" dirty="0" smtClean="0"/>
              <a:t>…</a:t>
            </a:r>
          </a:p>
          <a:p>
            <a:pPr marL="0" indent="0">
              <a:buNone/>
            </a:pPr>
            <a:endParaRPr lang="en-US" dirty="0" smtClean="0"/>
          </a:p>
          <a:p>
            <a:pPr lvl="1"/>
            <a:endParaRPr lang="en-US" dirty="0"/>
          </a:p>
          <a:p>
            <a:pPr lvl="1"/>
            <a:endParaRPr lang="en-US" dirty="0" smtClean="0"/>
          </a:p>
          <a:p>
            <a:endParaRPr lang="en-US" dirty="0" smtClean="0">
              <a:sym typeface="Wingdings" pitchFamily="2" charset="2"/>
            </a:endParaRPr>
          </a:p>
        </p:txBody>
      </p:sp>
      <p:sp>
        <p:nvSpPr>
          <p:cNvPr id="4" name="Title 1"/>
          <p:cNvSpPr txBox="1">
            <a:spLocks/>
          </p:cNvSpPr>
          <p:nvPr/>
        </p:nvSpPr>
        <p:spPr>
          <a:xfrm>
            <a:off x="1035229" y="1332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The Workday Change Request Process</a:t>
            </a:r>
          </a:p>
        </p:txBody>
      </p:sp>
      <p:grpSp>
        <p:nvGrpSpPr>
          <p:cNvPr id="12" name="Group 11"/>
          <p:cNvGrpSpPr/>
          <p:nvPr/>
        </p:nvGrpSpPr>
        <p:grpSpPr>
          <a:xfrm>
            <a:off x="303709" y="2315526"/>
            <a:ext cx="8730728" cy="2371667"/>
            <a:chOff x="251457" y="2396278"/>
            <a:chExt cx="8730728" cy="2371667"/>
          </a:xfrm>
        </p:grpSpPr>
        <p:pic>
          <p:nvPicPr>
            <p:cNvPr id="6" name="Picture 5"/>
            <p:cNvPicPr>
              <a:picLocks noChangeAspect="1"/>
            </p:cNvPicPr>
            <p:nvPr/>
          </p:nvPicPr>
          <p:blipFill rotWithShape="1">
            <a:blip r:embed="rId3"/>
            <a:srcRect b="58741"/>
            <a:stretch/>
          </p:blipFill>
          <p:spPr>
            <a:xfrm>
              <a:off x="251457" y="2396278"/>
              <a:ext cx="8618093" cy="2371667"/>
            </a:xfrm>
            <a:prstGeom prst="rect">
              <a:avLst/>
            </a:prstGeom>
          </p:spPr>
        </p:pic>
        <p:sp>
          <p:nvSpPr>
            <p:cNvPr id="8" name="Rectangle 7"/>
            <p:cNvSpPr/>
            <p:nvPr/>
          </p:nvSpPr>
          <p:spPr>
            <a:xfrm>
              <a:off x="7620205" y="3252651"/>
              <a:ext cx="896778" cy="25725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860127" y="3510078"/>
              <a:ext cx="1122058" cy="251628"/>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7334216" y="348395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rapezoid 12"/>
          <p:cNvSpPr/>
          <p:nvPr/>
        </p:nvSpPr>
        <p:spPr>
          <a:xfrm rot="4605803">
            <a:off x="5887796" y="3099455"/>
            <a:ext cx="1854923" cy="1220799"/>
          </a:xfrm>
          <a:prstGeom prst="trapezoid">
            <a:avLst>
              <a:gd name="adj" fmla="val 69600"/>
            </a:avLst>
          </a:prstGeom>
          <a:solidFill>
            <a:srgbClr val="2D89C6"/>
          </a:solidFill>
          <a:ln>
            <a:solidFill>
              <a:schemeClr val="tx2">
                <a:lumMod val="75000"/>
              </a:schemeClr>
            </a:solid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1" name="Picture 10"/>
          <p:cNvPicPr>
            <a:picLocks noChangeAspect="1"/>
          </p:cNvPicPr>
          <p:nvPr/>
        </p:nvPicPr>
        <p:blipFill>
          <a:blip r:embed="rId4"/>
          <a:stretch>
            <a:fillRect/>
          </a:stretch>
        </p:blipFill>
        <p:spPr>
          <a:xfrm rot="20822523">
            <a:off x="1579394" y="2686105"/>
            <a:ext cx="4996111" cy="4106678"/>
          </a:xfrm>
          <a:prstGeom prst="rect">
            <a:avLst/>
          </a:prstGeom>
          <a:ln>
            <a:solidFill>
              <a:srgbClr val="2D89C6"/>
            </a:solidFill>
          </a:ln>
        </p:spPr>
      </p:pic>
    </p:spTree>
    <p:extLst>
      <p:ext uri="{BB962C8B-B14F-4D97-AF65-F5344CB8AC3E}">
        <p14:creationId xmlns:p14="http://schemas.microsoft.com/office/powerpoint/2010/main" val="77435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Graduation</a:t>
            </a:r>
          </a:p>
        </p:txBody>
      </p:sp>
      <p:sp>
        <p:nvSpPr>
          <p:cNvPr id="3" name="Content Placeholder 2"/>
          <p:cNvSpPr>
            <a:spLocks noGrp="1"/>
          </p:cNvSpPr>
          <p:nvPr>
            <p:ph sz="quarter" idx="10"/>
          </p:nvPr>
        </p:nvSpPr>
        <p:spPr>
          <a:xfrm>
            <a:off x="368489" y="1009650"/>
            <a:ext cx="8488127" cy="2373630"/>
          </a:xfrm>
        </p:spPr>
        <p:txBody>
          <a:bodyPr>
            <a:normAutofit/>
          </a:bodyPr>
          <a:lstStyle/>
          <a:p>
            <a:pPr marL="0" indent="0">
              <a:spcBef>
                <a:spcPts val="0"/>
              </a:spcBef>
              <a:buNone/>
            </a:pPr>
            <a:r>
              <a:rPr lang="en-US" b="1" dirty="0"/>
              <a:t>Thanks for your participation.  </a:t>
            </a:r>
            <a:r>
              <a:rPr lang="en-US" dirty="0"/>
              <a:t>Your training is complete when you finish these </a:t>
            </a:r>
            <a:r>
              <a:rPr lang="en-US" dirty="0" smtClean="0"/>
              <a:t>items:</a:t>
            </a:r>
          </a:p>
          <a:p>
            <a:r>
              <a:rPr lang="en-US" b="1" dirty="0" smtClean="0"/>
              <a:t>Online Class Evaluation</a:t>
            </a:r>
            <a:r>
              <a:rPr lang="en-US" dirty="0" smtClean="0"/>
              <a:t>—how did we do?</a:t>
            </a:r>
          </a:p>
          <a:p>
            <a:r>
              <a:rPr lang="en-US" b="1" dirty="0" smtClean="0"/>
              <a:t>Training-Sign Off—</a:t>
            </a:r>
            <a:r>
              <a:rPr lang="en-US" dirty="0" smtClean="0"/>
              <a:t>your </a:t>
            </a:r>
            <a:r>
              <a:rPr lang="en-US" dirty="0"/>
              <a:t>graduation step!</a:t>
            </a:r>
          </a:p>
          <a:p>
            <a:pPr>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101" y="4196938"/>
            <a:ext cx="4232365" cy="3099704"/>
          </a:xfrm>
          <a:prstGeom prst="rect">
            <a:avLst/>
          </a:prstGeom>
        </p:spPr>
      </p:pic>
      <p:sp>
        <p:nvSpPr>
          <p:cNvPr id="10" name="Rectangle 9"/>
          <p:cNvSpPr/>
          <p:nvPr/>
        </p:nvSpPr>
        <p:spPr>
          <a:xfrm>
            <a:off x="1358535" y="3227973"/>
            <a:ext cx="4794069" cy="1937929"/>
          </a:xfrm>
          <a:prstGeom prst="rect">
            <a:avLst/>
          </a:prstGeom>
          <a:solidFill>
            <a:srgbClr val="FFC000"/>
          </a:solidFill>
          <a:ln w="38100">
            <a:solidFill>
              <a:srgbClr val="FF0000"/>
            </a:solidFill>
          </a:ln>
        </p:spPr>
        <p:txBody>
          <a:bodyPr wrap="none">
            <a:noAutofit/>
          </a:bodyPr>
          <a:lstStyle/>
          <a:p>
            <a:pPr algn="ctr"/>
            <a:endParaRPr lang="en-US" sz="2800"/>
          </a:p>
        </p:txBody>
      </p:sp>
      <p:pic>
        <p:nvPicPr>
          <p:cNvPr id="1026" name="Picture 2" descr="C:\Users\ZA26005\AppData\Local\Microsoft\Windows\Temporary Internet Files\Content.IE5\II2YW87F\MC900105220[1].wmf"/>
          <p:cNvPicPr>
            <a:picLocks noChangeAspect="1" noChangeArrowheads="1"/>
          </p:cNvPicPr>
          <p:nvPr/>
        </p:nvPicPr>
        <p:blipFill>
          <a:blip r:embed="rId4" cstate="print"/>
          <a:srcRect/>
          <a:stretch>
            <a:fillRect/>
          </a:stretch>
        </p:blipFill>
        <p:spPr bwMode="auto">
          <a:xfrm rot="20436342">
            <a:off x="14582" y="4267073"/>
            <a:ext cx="4072016" cy="3257612"/>
          </a:xfrm>
          <a:prstGeom prst="rect">
            <a:avLst/>
          </a:prstGeom>
          <a:noFill/>
        </p:spPr>
      </p:pic>
      <p:sp>
        <p:nvSpPr>
          <p:cNvPr id="5" name="TextBox 4"/>
          <p:cNvSpPr txBox="1"/>
          <p:nvPr/>
        </p:nvSpPr>
        <p:spPr>
          <a:xfrm>
            <a:off x="1449769" y="3432986"/>
            <a:ext cx="4611600" cy="1485022"/>
          </a:xfrm>
          <a:prstGeom prst="rect">
            <a:avLst/>
          </a:prstGeom>
          <a:noFill/>
        </p:spPr>
        <p:txBody>
          <a:bodyPr wrap="square" rtlCol="0" anchor="t">
            <a:spAutoFit/>
          </a:bodyPr>
          <a:lstStyle/>
          <a:p>
            <a:pPr algn="ctr"/>
            <a:r>
              <a:rPr lang="en-US" sz="2000" b="1" dirty="0"/>
              <a:t>T</a:t>
            </a:r>
            <a:r>
              <a:rPr lang="en-US" sz="2000" b="1" dirty="0" smtClean="0"/>
              <a:t>he </a:t>
            </a:r>
            <a:r>
              <a:rPr lang="en-US" sz="2000" b="1" dirty="0"/>
              <a:t>Training </a:t>
            </a:r>
            <a:r>
              <a:rPr lang="en-US" sz="2000" b="1" dirty="0" smtClean="0"/>
              <a:t>Evaluation </a:t>
            </a:r>
            <a:r>
              <a:rPr lang="en-US" sz="2000" b="1" dirty="0"/>
              <a:t>link </a:t>
            </a:r>
            <a:r>
              <a:rPr lang="en-US" sz="2000" b="1" dirty="0" smtClean="0"/>
              <a:t>is on </a:t>
            </a:r>
            <a:r>
              <a:rPr lang="en-US" sz="2000" b="1" dirty="0"/>
              <a:t>the Training tab of Workday web page</a:t>
            </a:r>
            <a:r>
              <a:rPr lang="en-US" sz="2000" dirty="0"/>
              <a:t>.</a:t>
            </a:r>
          </a:p>
          <a:p>
            <a:pPr algn="ctr"/>
            <a:endParaRPr lang="en-US" sz="1050" dirty="0"/>
          </a:p>
          <a:p>
            <a:pPr algn="ctr"/>
            <a:r>
              <a:rPr lang="en-US" sz="2000" b="1" dirty="0" smtClean="0"/>
              <a:t>The Training Signoff is a hardcopy document—get this from your trainer.</a:t>
            </a:r>
            <a:endParaRPr lang="en-US" sz="2000" dirty="0"/>
          </a:p>
        </p:txBody>
      </p:sp>
    </p:spTree>
    <p:extLst>
      <p:ext uri="{BB962C8B-B14F-4D97-AF65-F5344CB8AC3E}">
        <p14:creationId xmlns:p14="http://schemas.microsoft.com/office/powerpoint/2010/main" val="4208797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2775" y="1126191"/>
            <a:ext cx="7651569" cy="5552362"/>
          </a:xfrm>
        </p:spPr>
        <p:txBody>
          <a:bodyPr/>
          <a:lstStyle/>
          <a:p>
            <a:pPr marL="0" indent="0">
              <a:buNone/>
            </a:pPr>
            <a:r>
              <a:rPr lang="en-US" b="1" dirty="0"/>
              <a:t>Who will be using the Workday system?</a:t>
            </a:r>
          </a:p>
          <a:p>
            <a:r>
              <a:rPr lang="en-US" dirty="0"/>
              <a:t>All of CMSD regular employees will use Workday, including substitutes.</a:t>
            </a:r>
          </a:p>
        </p:txBody>
      </p:sp>
      <p:sp>
        <p:nvSpPr>
          <p:cNvPr id="3" name="Title 2"/>
          <p:cNvSpPr>
            <a:spLocks noGrp="1"/>
          </p:cNvSpPr>
          <p:nvPr>
            <p:ph type="title"/>
          </p:nvPr>
        </p:nvSpPr>
        <p:spPr/>
        <p:txBody>
          <a:bodyPr/>
          <a:lstStyle/>
          <a:p>
            <a:r>
              <a:rPr lang="en-US"/>
              <a:t>The WHO of Workday</a:t>
            </a:r>
          </a:p>
        </p:txBody>
      </p:sp>
      <p:sp>
        <p:nvSpPr>
          <p:cNvPr id="5" name="Content Placeholder 1"/>
          <p:cNvSpPr txBox="1">
            <a:spLocks/>
          </p:cNvSpPr>
          <p:nvPr/>
        </p:nvSpPr>
        <p:spPr>
          <a:xfrm>
            <a:off x="1042775" y="1144279"/>
            <a:ext cx="7651569" cy="5552362"/>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b="1"/>
              <a:t>Who helped build CMSD’s Workday system?</a:t>
            </a:r>
          </a:p>
        </p:txBody>
      </p:sp>
      <p:sp>
        <p:nvSpPr>
          <p:cNvPr id="4" name="TextBox 3"/>
          <p:cNvSpPr txBox="1"/>
          <p:nvPr/>
        </p:nvSpPr>
        <p:spPr>
          <a:xfrm>
            <a:off x="678789" y="5775306"/>
            <a:ext cx="8352868" cy="830997"/>
          </a:xfrm>
          <a:prstGeom prst="rect">
            <a:avLst/>
          </a:prstGeom>
          <a:noFill/>
        </p:spPr>
        <p:txBody>
          <a:bodyPr wrap="square" rtlCol="0">
            <a:spAutoFit/>
          </a:bodyPr>
          <a:lstStyle/>
          <a:p>
            <a:pPr algn="ctr"/>
            <a:r>
              <a:rPr lang="en-US" sz="4800" b="1">
                <a:solidFill>
                  <a:schemeClr val="tx2">
                    <a:lumMod val="50000"/>
                  </a:schemeClr>
                </a:solidFill>
                <a:effectLst>
                  <a:outerShdw blurRad="38100" dist="38100" dir="2700000" algn="tl">
                    <a:srgbClr val="000000">
                      <a:alpha val="43137"/>
                    </a:srgbClr>
                  </a:outerShdw>
                </a:effectLst>
                <a:latin typeface="AR BERKLEY" panose="02000000000000000000" pitchFamily="2" charset="0"/>
              </a:rPr>
              <a:t>Thank you for your hard work!</a:t>
            </a:r>
            <a:endParaRPr lang="en-US" sz="2000" b="1">
              <a:solidFill>
                <a:schemeClr val="tx2">
                  <a:lumMod val="50000"/>
                </a:schemeClr>
              </a:solidFill>
              <a:effectLst>
                <a:outerShdw blurRad="38100" dist="38100" dir="2700000" algn="tl">
                  <a:srgbClr val="000000">
                    <a:alpha val="43137"/>
                  </a:srgbClr>
                </a:outerShdw>
              </a:effectLst>
              <a:latin typeface="AR BERKLEY" panose="02000000000000000000" pitchFamily="2" charset="0"/>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122" y="4774897"/>
            <a:ext cx="2146893" cy="1424526"/>
          </a:xfrm>
          <a:prstGeom prst="rect">
            <a:avLst/>
          </a:prstGeom>
          <a:ln>
            <a:solidFill>
              <a:srgbClr val="2D89C6"/>
            </a:solidFill>
          </a:ln>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951" y="4844671"/>
            <a:ext cx="1979418" cy="1484564"/>
          </a:xfrm>
          <a:prstGeom prst="rect">
            <a:avLst/>
          </a:prstGeom>
          <a:ln>
            <a:solidFill>
              <a:srgbClr val="2D89C6"/>
            </a:solidFill>
          </a:ln>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688" y="3434823"/>
            <a:ext cx="1093196" cy="1435068"/>
          </a:xfrm>
          <a:prstGeom prst="rect">
            <a:avLst/>
          </a:prstGeom>
          <a:ln>
            <a:solidFill>
              <a:srgbClr val="2D89C6"/>
            </a:solidFill>
          </a:ln>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184" y="2718044"/>
            <a:ext cx="2201119" cy="1465945"/>
          </a:xfrm>
          <a:prstGeom prst="rect">
            <a:avLst/>
          </a:prstGeom>
          <a:ln>
            <a:solidFill>
              <a:srgbClr val="2D89C6"/>
            </a:solidFill>
          </a:ln>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3196" y="7268097"/>
            <a:ext cx="2759671" cy="1838631"/>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9369" y="2703035"/>
            <a:ext cx="2174603" cy="1446111"/>
          </a:xfrm>
          <a:prstGeom prst="rect">
            <a:avLst/>
          </a:prstGeom>
          <a:ln>
            <a:solidFill>
              <a:srgbClr val="2D89C6"/>
            </a:solidFill>
          </a:ln>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0204" y="4147231"/>
            <a:ext cx="2227345" cy="1484897"/>
          </a:xfrm>
          <a:prstGeom prst="rect">
            <a:avLst/>
          </a:prstGeom>
          <a:ln>
            <a:solidFill>
              <a:srgbClr val="2D89C6"/>
            </a:solidFill>
          </a:ln>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3272" y="5311962"/>
            <a:ext cx="1939157" cy="1384679"/>
          </a:xfrm>
          <a:prstGeom prst="rect">
            <a:avLst/>
          </a:prstGeom>
          <a:ln>
            <a:solidFill>
              <a:srgbClr val="2D89C6"/>
            </a:solidFill>
          </a:ln>
        </p:spPr>
      </p:pic>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4972" y="3645849"/>
            <a:ext cx="1275021" cy="847889"/>
          </a:xfrm>
          <a:prstGeom prst="rect">
            <a:avLst/>
          </a:prstGeom>
          <a:ln>
            <a:solidFill>
              <a:srgbClr val="2D89C6"/>
            </a:solidFill>
          </a:ln>
        </p:spPr>
      </p:pic>
      <p:pic>
        <p:nvPicPr>
          <p:cNvPr id="56" name="Picture 55"/>
          <p:cNvPicPr>
            <a:picLocks noChangeAspect="1"/>
          </p:cNvPicPr>
          <p:nvPr/>
        </p:nvPicPr>
        <p:blipFill rotWithShape="1">
          <a:blip r:embed="rId12"/>
          <a:srcRect r="6673"/>
          <a:stretch/>
        </p:blipFill>
        <p:spPr>
          <a:xfrm>
            <a:off x="11618471" y="4950387"/>
            <a:ext cx="769570" cy="765088"/>
          </a:xfrm>
          <a:prstGeom prst="rect">
            <a:avLst/>
          </a:prstGeom>
          <a:gradFill>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p:spPr>
      </p:pic>
      <p:grpSp>
        <p:nvGrpSpPr>
          <p:cNvPr id="57" name="Group 56"/>
          <p:cNvGrpSpPr/>
          <p:nvPr/>
        </p:nvGrpSpPr>
        <p:grpSpPr>
          <a:xfrm>
            <a:off x="584270" y="1573675"/>
            <a:ext cx="8736423" cy="4492972"/>
            <a:chOff x="249856" y="2203290"/>
            <a:chExt cx="8736423" cy="4492972"/>
          </a:xfrm>
          <a:gradFill>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p:grpSpPr>
        <p:pic>
          <p:nvPicPr>
            <p:cNvPr id="58" name="Picture 57"/>
            <p:cNvPicPr>
              <a:picLocks noChangeAspect="1"/>
            </p:cNvPicPr>
            <p:nvPr/>
          </p:nvPicPr>
          <p:blipFill>
            <a:blip r:embed="rId13"/>
            <a:stretch>
              <a:fillRect/>
            </a:stretch>
          </p:blipFill>
          <p:spPr>
            <a:xfrm>
              <a:off x="4089008" y="3238409"/>
              <a:ext cx="791936" cy="883634"/>
            </a:xfrm>
            <a:prstGeom prst="rect">
              <a:avLst/>
            </a:prstGeom>
            <a:grpFill/>
          </p:spPr>
        </p:pic>
        <p:pic>
          <p:nvPicPr>
            <p:cNvPr id="59" name="Picture 58"/>
            <p:cNvPicPr>
              <a:picLocks noChangeAspect="1"/>
            </p:cNvPicPr>
            <p:nvPr/>
          </p:nvPicPr>
          <p:blipFill>
            <a:blip r:embed="rId14"/>
            <a:stretch>
              <a:fillRect/>
            </a:stretch>
          </p:blipFill>
          <p:spPr>
            <a:xfrm>
              <a:off x="3460431" y="4002405"/>
              <a:ext cx="819150" cy="923925"/>
            </a:xfrm>
            <a:prstGeom prst="rect">
              <a:avLst/>
            </a:prstGeom>
            <a:grpFill/>
          </p:spPr>
        </p:pic>
        <p:pic>
          <p:nvPicPr>
            <p:cNvPr id="60" name="Picture 59"/>
            <p:cNvPicPr>
              <a:picLocks noChangeAspect="1"/>
            </p:cNvPicPr>
            <p:nvPr/>
          </p:nvPicPr>
          <p:blipFill>
            <a:blip r:embed="rId15"/>
            <a:stretch>
              <a:fillRect/>
            </a:stretch>
          </p:blipFill>
          <p:spPr>
            <a:xfrm>
              <a:off x="3055617" y="3078480"/>
              <a:ext cx="800100" cy="923925"/>
            </a:xfrm>
            <a:prstGeom prst="rect">
              <a:avLst/>
            </a:prstGeom>
            <a:grpFill/>
          </p:spPr>
        </p:pic>
        <p:pic>
          <p:nvPicPr>
            <p:cNvPr id="61" name="Picture 60"/>
            <p:cNvPicPr>
              <a:picLocks noChangeAspect="1"/>
            </p:cNvPicPr>
            <p:nvPr/>
          </p:nvPicPr>
          <p:blipFill>
            <a:blip r:embed="rId16"/>
            <a:stretch>
              <a:fillRect/>
            </a:stretch>
          </p:blipFill>
          <p:spPr>
            <a:xfrm>
              <a:off x="4538374" y="4015378"/>
              <a:ext cx="781050" cy="838200"/>
            </a:xfrm>
            <a:prstGeom prst="rect">
              <a:avLst/>
            </a:prstGeom>
            <a:grpFill/>
          </p:spPr>
        </p:pic>
        <p:pic>
          <p:nvPicPr>
            <p:cNvPr id="62" name="Picture 61"/>
            <p:cNvPicPr>
              <a:picLocks noChangeAspect="1"/>
            </p:cNvPicPr>
            <p:nvPr/>
          </p:nvPicPr>
          <p:blipFill>
            <a:blip r:embed="rId17"/>
            <a:stretch>
              <a:fillRect/>
            </a:stretch>
          </p:blipFill>
          <p:spPr>
            <a:xfrm>
              <a:off x="2396012" y="2647950"/>
              <a:ext cx="790575" cy="781050"/>
            </a:xfrm>
            <a:prstGeom prst="rect">
              <a:avLst/>
            </a:prstGeom>
            <a:grpFill/>
          </p:spPr>
        </p:pic>
        <p:pic>
          <p:nvPicPr>
            <p:cNvPr id="63" name="Picture 62"/>
            <p:cNvPicPr>
              <a:picLocks noChangeAspect="1"/>
            </p:cNvPicPr>
            <p:nvPr/>
          </p:nvPicPr>
          <p:blipFill>
            <a:blip r:embed="rId18"/>
            <a:stretch>
              <a:fillRect/>
            </a:stretch>
          </p:blipFill>
          <p:spPr>
            <a:xfrm>
              <a:off x="4075271" y="4813425"/>
              <a:ext cx="885825" cy="781050"/>
            </a:xfrm>
            <a:prstGeom prst="rect">
              <a:avLst/>
            </a:prstGeom>
            <a:grpFill/>
          </p:spPr>
        </p:pic>
        <p:pic>
          <p:nvPicPr>
            <p:cNvPr id="64" name="Picture 63"/>
            <p:cNvPicPr>
              <a:picLocks noChangeAspect="1"/>
            </p:cNvPicPr>
            <p:nvPr/>
          </p:nvPicPr>
          <p:blipFill>
            <a:blip r:embed="rId19"/>
            <a:stretch>
              <a:fillRect/>
            </a:stretch>
          </p:blipFill>
          <p:spPr>
            <a:xfrm>
              <a:off x="949984" y="4300182"/>
              <a:ext cx="828675" cy="752475"/>
            </a:xfrm>
            <a:prstGeom prst="rect">
              <a:avLst/>
            </a:prstGeom>
            <a:grpFill/>
          </p:spPr>
        </p:pic>
        <p:pic>
          <p:nvPicPr>
            <p:cNvPr id="65" name="Picture 64"/>
            <p:cNvPicPr>
              <a:picLocks noChangeAspect="1"/>
            </p:cNvPicPr>
            <p:nvPr/>
          </p:nvPicPr>
          <p:blipFill>
            <a:blip r:embed="rId20"/>
            <a:stretch>
              <a:fillRect/>
            </a:stretch>
          </p:blipFill>
          <p:spPr>
            <a:xfrm>
              <a:off x="3543998" y="5539499"/>
              <a:ext cx="895350" cy="838200"/>
            </a:xfrm>
            <a:prstGeom prst="rect">
              <a:avLst/>
            </a:prstGeom>
            <a:grpFill/>
          </p:spPr>
        </p:pic>
        <p:pic>
          <p:nvPicPr>
            <p:cNvPr id="66" name="Picture 65"/>
            <p:cNvPicPr>
              <a:picLocks noChangeAspect="1"/>
            </p:cNvPicPr>
            <p:nvPr/>
          </p:nvPicPr>
          <p:blipFill>
            <a:blip r:embed="rId21"/>
            <a:stretch>
              <a:fillRect/>
            </a:stretch>
          </p:blipFill>
          <p:spPr>
            <a:xfrm>
              <a:off x="5060226" y="5110936"/>
              <a:ext cx="876300" cy="828675"/>
            </a:xfrm>
            <a:prstGeom prst="rect">
              <a:avLst/>
            </a:prstGeom>
            <a:grpFill/>
          </p:spPr>
        </p:pic>
        <p:pic>
          <p:nvPicPr>
            <p:cNvPr id="67" name="Picture 66"/>
            <p:cNvPicPr>
              <a:picLocks noChangeAspect="1"/>
            </p:cNvPicPr>
            <p:nvPr/>
          </p:nvPicPr>
          <p:blipFill>
            <a:blip r:embed="rId22"/>
            <a:stretch>
              <a:fillRect/>
            </a:stretch>
          </p:blipFill>
          <p:spPr>
            <a:xfrm>
              <a:off x="2012786" y="5766479"/>
              <a:ext cx="847725" cy="828675"/>
            </a:xfrm>
            <a:prstGeom prst="rect">
              <a:avLst/>
            </a:prstGeom>
            <a:grpFill/>
          </p:spPr>
        </p:pic>
        <p:pic>
          <p:nvPicPr>
            <p:cNvPr id="68" name="Picture 67"/>
            <p:cNvPicPr>
              <a:picLocks noChangeAspect="1"/>
            </p:cNvPicPr>
            <p:nvPr/>
          </p:nvPicPr>
          <p:blipFill>
            <a:blip r:embed="rId23"/>
            <a:stretch>
              <a:fillRect/>
            </a:stretch>
          </p:blipFill>
          <p:spPr>
            <a:xfrm>
              <a:off x="5567410" y="2747937"/>
              <a:ext cx="838200" cy="857250"/>
            </a:xfrm>
            <a:prstGeom prst="rect">
              <a:avLst/>
            </a:prstGeom>
            <a:grpFill/>
          </p:spPr>
        </p:pic>
        <p:pic>
          <p:nvPicPr>
            <p:cNvPr id="69" name="Picture 68"/>
            <p:cNvPicPr>
              <a:picLocks noChangeAspect="1"/>
            </p:cNvPicPr>
            <p:nvPr/>
          </p:nvPicPr>
          <p:blipFill>
            <a:blip r:embed="rId24"/>
            <a:stretch>
              <a:fillRect/>
            </a:stretch>
          </p:blipFill>
          <p:spPr>
            <a:xfrm>
              <a:off x="5218937" y="3556756"/>
              <a:ext cx="800100" cy="847725"/>
            </a:xfrm>
            <a:prstGeom prst="rect">
              <a:avLst/>
            </a:prstGeom>
            <a:grpFill/>
          </p:spPr>
        </p:pic>
        <p:pic>
          <p:nvPicPr>
            <p:cNvPr id="70" name="Picture 69"/>
            <p:cNvPicPr>
              <a:picLocks noChangeAspect="1"/>
            </p:cNvPicPr>
            <p:nvPr/>
          </p:nvPicPr>
          <p:blipFill>
            <a:blip r:embed="rId25"/>
            <a:stretch>
              <a:fillRect/>
            </a:stretch>
          </p:blipFill>
          <p:spPr>
            <a:xfrm>
              <a:off x="249856" y="3416280"/>
              <a:ext cx="847725" cy="847725"/>
            </a:xfrm>
            <a:prstGeom prst="rect">
              <a:avLst/>
            </a:prstGeom>
            <a:grpFill/>
          </p:spPr>
        </p:pic>
        <p:pic>
          <p:nvPicPr>
            <p:cNvPr id="71" name="Picture 70"/>
            <p:cNvPicPr>
              <a:picLocks noChangeAspect="1"/>
            </p:cNvPicPr>
            <p:nvPr/>
          </p:nvPicPr>
          <p:blipFill>
            <a:blip r:embed="rId26"/>
            <a:stretch>
              <a:fillRect/>
            </a:stretch>
          </p:blipFill>
          <p:spPr>
            <a:xfrm>
              <a:off x="342832" y="2283142"/>
              <a:ext cx="790575" cy="876300"/>
            </a:xfrm>
            <a:prstGeom prst="rect">
              <a:avLst/>
            </a:prstGeom>
            <a:grpFill/>
          </p:spPr>
        </p:pic>
        <p:pic>
          <p:nvPicPr>
            <p:cNvPr id="72" name="Picture 71"/>
            <p:cNvPicPr>
              <a:picLocks noChangeAspect="1"/>
            </p:cNvPicPr>
            <p:nvPr/>
          </p:nvPicPr>
          <p:blipFill>
            <a:blip r:embed="rId27"/>
            <a:stretch>
              <a:fillRect/>
            </a:stretch>
          </p:blipFill>
          <p:spPr>
            <a:xfrm>
              <a:off x="4508606" y="5742584"/>
              <a:ext cx="800719" cy="876577"/>
            </a:xfrm>
            <a:prstGeom prst="rect">
              <a:avLst/>
            </a:prstGeom>
            <a:grpFill/>
          </p:spPr>
        </p:pic>
        <p:pic>
          <p:nvPicPr>
            <p:cNvPr id="73" name="Picture 72"/>
            <p:cNvPicPr>
              <a:picLocks noChangeAspect="1"/>
            </p:cNvPicPr>
            <p:nvPr/>
          </p:nvPicPr>
          <p:blipFill>
            <a:blip r:embed="rId28"/>
            <a:stretch>
              <a:fillRect/>
            </a:stretch>
          </p:blipFill>
          <p:spPr>
            <a:xfrm>
              <a:off x="6130831" y="3159442"/>
              <a:ext cx="857250" cy="933450"/>
            </a:xfrm>
            <a:prstGeom prst="rect">
              <a:avLst/>
            </a:prstGeom>
            <a:grpFill/>
          </p:spPr>
        </p:pic>
        <p:pic>
          <p:nvPicPr>
            <p:cNvPr id="74" name="Picture 73"/>
            <p:cNvPicPr>
              <a:picLocks noChangeAspect="1"/>
            </p:cNvPicPr>
            <p:nvPr/>
          </p:nvPicPr>
          <p:blipFill>
            <a:blip r:embed="rId29"/>
            <a:stretch>
              <a:fillRect/>
            </a:stretch>
          </p:blipFill>
          <p:spPr>
            <a:xfrm>
              <a:off x="295265" y="4871008"/>
              <a:ext cx="789448" cy="781050"/>
            </a:xfrm>
            <a:prstGeom prst="rect">
              <a:avLst/>
            </a:prstGeom>
            <a:grpFill/>
          </p:spPr>
        </p:pic>
        <p:pic>
          <p:nvPicPr>
            <p:cNvPr id="75" name="Picture 74"/>
            <p:cNvPicPr>
              <a:picLocks noChangeAspect="1"/>
            </p:cNvPicPr>
            <p:nvPr/>
          </p:nvPicPr>
          <p:blipFill>
            <a:blip r:embed="rId30"/>
            <a:stretch>
              <a:fillRect/>
            </a:stretch>
          </p:blipFill>
          <p:spPr>
            <a:xfrm>
              <a:off x="536113" y="6041236"/>
              <a:ext cx="771525" cy="647700"/>
            </a:xfrm>
            <a:prstGeom prst="rect">
              <a:avLst/>
            </a:prstGeom>
            <a:grpFill/>
          </p:spPr>
        </p:pic>
        <p:pic>
          <p:nvPicPr>
            <p:cNvPr id="76" name="Picture 75"/>
            <p:cNvPicPr>
              <a:picLocks noChangeAspect="1"/>
            </p:cNvPicPr>
            <p:nvPr/>
          </p:nvPicPr>
          <p:blipFill>
            <a:blip r:embed="rId31"/>
            <a:stretch>
              <a:fillRect/>
            </a:stretch>
          </p:blipFill>
          <p:spPr>
            <a:xfrm>
              <a:off x="8031731" y="3820780"/>
              <a:ext cx="857250" cy="838200"/>
            </a:xfrm>
            <a:prstGeom prst="rect">
              <a:avLst/>
            </a:prstGeom>
            <a:grpFill/>
          </p:spPr>
        </p:pic>
        <p:pic>
          <p:nvPicPr>
            <p:cNvPr id="77" name="Picture 76"/>
            <p:cNvPicPr>
              <a:picLocks noChangeAspect="1"/>
            </p:cNvPicPr>
            <p:nvPr/>
          </p:nvPicPr>
          <p:blipFill>
            <a:blip r:embed="rId32"/>
            <a:stretch>
              <a:fillRect/>
            </a:stretch>
          </p:blipFill>
          <p:spPr>
            <a:xfrm>
              <a:off x="5618987" y="4299034"/>
              <a:ext cx="819150" cy="857250"/>
            </a:xfrm>
            <a:prstGeom prst="rect">
              <a:avLst/>
            </a:prstGeom>
            <a:grpFill/>
          </p:spPr>
        </p:pic>
        <p:pic>
          <p:nvPicPr>
            <p:cNvPr id="78" name="Picture 77"/>
            <p:cNvPicPr>
              <a:picLocks noChangeAspect="1"/>
            </p:cNvPicPr>
            <p:nvPr/>
          </p:nvPicPr>
          <p:blipFill>
            <a:blip r:embed="rId33"/>
            <a:stretch>
              <a:fillRect/>
            </a:stretch>
          </p:blipFill>
          <p:spPr>
            <a:xfrm>
              <a:off x="6790597" y="3926762"/>
              <a:ext cx="838200" cy="847725"/>
            </a:xfrm>
            <a:prstGeom prst="rect">
              <a:avLst/>
            </a:prstGeom>
            <a:grpFill/>
          </p:spPr>
        </p:pic>
        <p:pic>
          <p:nvPicPr>
            <p:cNvPr id="79" name="Picture 78"/>
            <p:cNvPicPr>
              <a:picLocks noChangeAspect="1"/>
            </p:cNvPicPr>
            <p:nvPr/>
          </p:nvPicPr>
          <p:blipFill>
            <a:blip r:embed="rId34"/>
            <a:stretch>
              <a:fillRect/>
            </a:stretch>
          </p:blipFill>
          <p:spPr>
            <a:xfrm>
              <a:off x="6584694" y="4880517"/>
              <a:ext cx="948990" cy="895273"/>
            </a:xfrm>
            <a:prstGeom prst="rect">
              <a:avLst/>
            </a:prstGeom>
            <a:grpFill/>
          </p:spPr>
        </p:pic>
        <p:pic>
          <p:nvPicPr>
            <p:cNvPr id="80" name="Picture 79"/>
            <p:cNvPicPr>
              <a:picLocks noChangeAspect="1"/>
            </p:cNvPicPr>
            <p:nvPr/>
          </p:nvPicPr>
          <p:blipFill>
            <a:blip r:embed="rId35"/>
            <a:stretch>
              <a:fillRect/>
            </a:stretch>
          </p:blipFill>
          <p:spPr>
            <a:xfrm>
              <a:off x="3689126" y="2410911"/>
              <a:ext cx="727280" cy="899855"/>
            </a:xfrm>
            <a:prstGeom prst="rect">
              <a:avLst/>
            </a:prstGeom>
            <a:grpFill/>
          </p:spPr>
        </p:pic>
        <p:pic>
          <p:nvPicPr>
            <p:cNvPr id="81" name="Picture 80"/>
            <p:cNvPicPr>
              <a:picLocks noChangeAspect="1"/>
            </p:cNvPicPr>
            <p:nvPr/>
          </p:nvPicPr>
          <p:blipFill>
            <a:blip r:embed="rId36"/>
            <a:stretch>
              <a:fillRect/>
            </a:stretch>
          </p:blipFill>
          <p:spPr>
            <a:xfrm>
              <a:off x="6051743" y="5445800"/>
              <a:ext cx="720851" cy="859963"/>
            </a:xfrm>
            <a:prstGeom prst="rect">
              <a:avLst/>
            </a:prstGeom>
            <a:grpFill/>
          </p:spPr>
        </p:pic>
        <p:pic>
          <p:nvPicPr>
            <p:cNvPr id="82" name="Picture 81"/>
            <p:cNvPicPr>
              <a:picLocks noChangeAspect="1"/>
            </p:cNvPicPr>
            <p:nvPr/>
          </p:nvPicPr>
          <p:blipFill>
            <a:blip r:embed="rId37"/>
            <a:stretch>
              <a:fillRect/>
            </a:stretch>
          </p:blipFill>
          <p:spPr>
            <a:xfrm>
              <a:off x="1674213" y="2203290"/>
              <a:ext cx="824681" cy="868663"/>
            </a:xfrm>
            <a:prstGeom prst="rect">
              <a:avLst/>
            </a:prstGeom>
            <a:grpFill/>
          </p:spPr>
        </p:pic>
        <p:pic>
          <p:nvPicPr>
            <p:cNvPr id="83" name="Picture 82"/>
            <p:cNvPicPr>
              <a:picLocks noChangeAspect="1"/>
            </p:cNvPicPr>
            <p:nvPr/>
          </p:nvPicPr>
          <p:blipFill>
            <a:blip r:embed="rId38"/>
            <a:stretch>
              <a:fillRect/>
            </a:stretch>
          </p:blipFill>
          <p:spPr>
            <a:xfrm>
              <a:off x="3065834" y="5896162"/>
              <a:ext cx="590550" cy="800100"/>
            </a:xfrm>
            <a:prstGeom prst="rect">
              <a:avLst/>
            </a:prstGeom>
            <a:grpFill/>
          </p:spPr>
        </p:pic>
        <p:pic>
          <p:nvPicPr>
            <p:cNvPr id="84" name="Picture 83"/>
            <p:cNvPicPr>
              <a:picLocks noChangeAspect="1"/>
            </p:cNvPicPr>
            <p:nvPr/>
          </p:nvPicPr>
          <p:blipFill>
            <a:blip r:embed="rId39"/>
            <a:stretch>
              <a:fillRect/>
            </a:stretch>
          </p:blipFill>
          <p:spPr>
            <a:xfrm>
              <a:off x="8181926" y="5050866"/>
              <a:ext cx="804353" cy="882554"/>
            </a:xfrm>
            <a:prstGeom prst="rect">
              <a:avLst/>
            </a:prstGeom>
            <a:grpFill/>
          </p:spPr>
        </p:pic>
        <p:pic>
          <p:nvPicPr>
            <p:cNvPr id="85" name="Picture 84"/>
            <p:cNvPicPr>
              <a:picLocks noChangeAspect="1"/>
            </p:cNvPicPr>
            <p:nvPr/>
          </p:nvPicPr>
          <p:blipFill>
            <a:blip r:embed="rId40"/>
            <a:stretch>
              <a:fillRect/>
            </a:stretch>
          </p:blipFill>
          <p:spPr>
            <a:xfrm>
              <a:off x="7750340" y="5823129"/>
              <a:ext cx="647700" cy="819150"/>
            </a:xfrm>
            <a:prstGeom prst="rect">
              <a:avLst/>
            </a:prstGeom>
            <a:grpFill/>
          </p:spPr>
        </p:pic>
        <p:pic>
          <p:nvPicPr>
            <p:cNvPr id="86" name="Picture 85"/>
            <p:cNvPicPr>
              <a:picLocks noChangeAspect="1"/>
            </p:cNvPicPr>
            <p:nvPr/>
          </p:nvPicPr>
          <p:blipFill>
            <a:blip r:embed="rId41"/>
            <a:stretch>
              <a:fillRect/>
            </a:stretch>
          </p:blipFill>
          <p:spPr>
            <a:xfrm>
              <a:off x="6896947" y="2621833"/>
              <a:ext cx="747570" cy="726512"/>
            </a:xfrm>
            <a:prstGeom prst="rect">
              <a:avLst/>
            </a:prstGeom>
            <a:grpFill/>
          </p:spPr>
        </p:pic>
        <p:pic>
          <p:nvPicPr>
            <p:cNvPr id="87" name="Picture 86"/>
            <p:cNvPicPr>
              <a:picLocks noChangeAspect="1"/>
            </p:cNvPicPr>
            <p:nvPr/>
          </p:nvPicPr>
          <p:blipFill>
            <a:blip r:embed="rId42"/>
            <a:stretch>
              <a:fillRect/>
            </a:stretch>
          </p:blipFill>
          <p:spPr>
            <a:xfrm>
              <a:off x="7556358" y="4502690"/>
              <a:ext cx="762000" cy="800100"/>
            </a:xfrm>
            <a:prstGeom prst="rect">
              <a:avLst/>
            </a:prstGeom>
            <a:grpFill/>
          </p:spPr>
        </p:pic>
        <p:pic>
          <p:nvPicPr>
            <p:cNvPr id="88" name="Picture 87"/>
            <p:cNvPicPr>
              <a:picLocks noChangeAspect="1"/>
            </p:cNvPicPr>
            <p:nvPr/>
          </p:nvPicPr>
          <p:blipFill>
            <a:blip r:embed="rId43"/>
            <a:stretch>
              <a:fillRect/>
            </a:stretch>
          </p:blipFill>
          <p:spPr>
            <a:xfrm>
              <a:off x="7475188" y="3183018"/>
              <a:ext cx="843170" cy="832360"/>
            </a:xfrm>
            <a:prstGeom prst="rect">
              <a:avLst/>
            </a:prstGeom>
            <a:grpFill/>
          </p:spPr>
        </p:pic>
        <p:pic>
          <p:nvPicPr>
            <p:cNvPr id="89" name="Picture 88"/>
            <p:cNvPicPr>
              <a:picLocks noChangeAspect="1"/>
            </p:cNvPicPr>
            <p:nvPr/>
          </p:nvPicPr>
          <p:blipFill>
            <a:blip r:embed="rId44"/>
            <a:stretch>
              <a:fillRect/>
            </a:stretch>
          </p:blipFill>
          <p:spPr>
            <a:xfrm>
              <a:off x="1248354" y="5325908"/>
              <a:ext cx="838200" cy="923925"/>
            </a:xfrm>
            <a:prstGeom prst="rect">
              <a:avLst/>
            </a:prstGeom>
            <a:grpFill/>
          </p:spPr>
        </p:pic>
        <p:pic>
          <p:nvPicPr>
            <p:cNvPr id="90" name="Picture 89"/>
            <p:cNvPicPr>
              <a:picLocks noChangeAspect="1"/>
            </p:cNvPicPr>
            <p:nvPr/>
          </p:nvPicPr>
          <p:blipFill>
            <a:blip r:embed="rId45"/>
            <a:stretch>
              <a:fillRect/>
            </a:stretch>
          </p:blipFill>
          <p:spPr>
            <a:xfrm>
              <a:off x="1858146" y="4774487"/>
              <a:ext cx="759064" cy="860794"/>
            </a:xfrm>
            <a:prstGeom prst="rect">
              <a:avLst/>
            </a:prstGeom>
            <a:grpFill/>
          </p:spPr>
        </p:pic>
        <p:pic>
          <p:nvPicPr>
            <p:cNvPr id="91" name="Picture 90"/>
            <p:cNvPicPr>
              <a:picLocks noChangeAspect="1"/>
            </p:cNvPicPr>
            <p:nvPr/>
          </p:nvPicPr>
          <p:blipFill>
            <a:blip r:embed="rId46"/>
            <a:stretch>
              <a:fillRect/>
            </a:stretch>
          </p:blipFill>
          <p:spPr>
            <a:xfrm>
              <a:off x="2609577" y="4410904"/>
              <a:ext cx="828675" cy="933450"/>
            </a:xfrm>
            <a:prstGeom prst="rect">
              <a:avLst/>
            </a:prstGeom>
            <a:grpFill/>
          </p:spPr>
        </p:pic>
        <p:pic>
          <p:nvPicPr>
            <p:cNvPr id="92" name="Picture 91"/>
            <p:cNvPicPr>
              <a:picLocks noChangeAspect="1"/>
            </p:cNvPicPr>
            <p:nvPr/>
          </p:nvPicPr>
          <p:blipFill>
            <a:blip r:embed="rId47"/>
            <a:stretch>
              <a:fillRect/>
            </a:stretch>
          </p:blipFill>
          <p:spPr>
            <a:xfrm>
              <a:off x="1743453" y="3569017"/>
              <a:ext cx="809625" cy="895350"/>
            </a:xfrm>
            <a:prstGeom prst="rect">
              <a:avLst/>
            </a:prstGeom>
            <a:grpFill/>
          </p:spPr>
        </p:pic>
        <p:pic>
          <p:nvPicPr>
            <p:cNvPr id="93" name="Picture 92"/>
            <p:cNvPicPr>
              <a:picLocks noChangeAspect="1"/>
            </p:cNvPicPr>
            <p:nvPr/>
          </p:nvPicPr>
          <p:blipFill>
            <a:blip r:embed="rId48"/>
            <a:stretch>
              <a:fillRect/>
            </a:stretch>
          </p:blipFill>
          <p:spPr>
            <a:xfrm>
              <a:off x="1056028" y="2954331"/>
              <a:ext cx="817342" cy="729456"/>
            </a:xfrm>
            <a:prstGeom prst="rect">
              <a:avLst/>
            </a:prstGeom>
            <a:grpFill/>
          </p:spPr>
        </p:pic>
      </p:grpSp>
    </p:spTree>
    <p:extLst>
      <p:ext uri="{BB962C8B-B14F-4D97-AF65-F5344CB8AC3E}">
        <p14:creationId xmlns:p14="http://schemas.microsoft.com/office/powerpoint/2010/main" val="362122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4" presetClass="entr" presetSubtype="1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3000"/>
                                        <p:tgtEl>
                                          <p:spTgt spid="57"/>
                                        </p:tgtEl>
                                      </p:cBhvr>
                                    </p:animEffect>
                                  </p:childTnLst>
                                </p:cTn>
                              </p:par>
                              <p:par>
                                <p:cTn id="20" presetID="14" presetClass="entr" presetSubtype="10" fill="hold" grpId="0"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xit" presetSubtype="0" fill="hold" nodeType="withEffect">
                                  <p:stCondLst>
                                    <p:cond delay="75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xit" presetSubtype="0" fill="hold" nodeType="withEffect">
                                  <p:stCondLst>
                                    <p:cond delay="75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xit" presetSubtype="0" fill="hold" nodeType="withEffect">
                                  <p:stCondLst>
                                    <p:cond delay="750"/>
                                  </p:stCondLst>
                                  <p:childTnLst>
                                    <p:set>
                                      <p:cBhvr>
                                        <p:cTn id="28" dur="1" fill="hold">
                                          <p:stCondLst>
                                            <p:cond delay="0"/>
                                          </p:stCondLst>
                                        </p:cTn>
                                        <p:tgtEl>
                                          <p:spTgt spid="49"/>
                                        </p:tgtEl>
                                        <p:attrNameLst>
                                          <p:attrName>style.visibility</p:attrName>
                                        </p:attrNameLst>
                                      </p:cBhvr>
                                      <p:to>
                                        <p:strVal val="hidden"/>
                                      </p:to>
                                    </p:set>
                                  </p:childTnLst>
                                </p:cTn>
                              </p:par>
                              <p:par>
                                <p:cTn id="29" presetID="1" presetClass="exit" presetSubtype="0" fill="hold" nodeType="withEffect">
                                  <p:stCondLst>
                                    <p:cond delay="75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xit" presetSubtype="0" fill="hold" nodeType="withEffect">
                                  <p:stCondLst>
                                    <p:cond delay="75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750"/>
                                  </p:stCondLst>
                                  <p:childTnLst>
                                    <p:set>
                                      <p:cBhvr>
                                        <p:cTn id="34" dur="1" fill="hold">
                                          <p:stCondLst>
                                            <p:cond delay="0"/>
                                          </p:stCondLst>
                                        </p:cTn>
                                        <p:tgtEl>
                                          <p:spTgt spid="46"/>
                                        </p:tgtEl>
                                        <p:attrNameLst>
                                          <p:attrName>style.visibility</p:attrName>
                                        </p:attrNameLst>
                                      </p:cBhvr>
                                      <p:to>
                                        <p:strVal val="hidden"/>
                                      </p:to>
                                    </p:set>
                                  </p:childTnLst>
                                </p:cTn>
                              </p:par>
                              <p:par>
                                <p:cTn id="35" presetID="1" presetClass="exit" presetSubtype="0" fill="hold" nodeType="withEffect">
                                  <p:stCondLst>
                                    <p:cond delay="750"/>
                                  </p:stCondLst>
                                  <p:childTnLst>
                                    <p:set>
                                      <p:cBhvr>
                                        <p:cTn id="36" dur="1" fill="hold">
                                          <p:stCondLst>
                                            <p:cond delay="0"/>
                                          </p:stCondLst>
                                        </p:cTn>
                                        <p:tgtEl>
                                          <p:spTgt spid="50"/>
                                        </p:tgtEl>
                                        <p:attrNameLst>
                                          <p:attrName>style.visibility</p:attrName>
                                        </p:attrNameLst>
                                      </p:cBhvr>
                                      <p:to>
                                        <p:strVal val="hidden"/>
                                      </p:to>
                                    </p:set>
                                  </p:childTnLst>
                                </p:cTn>
                              </p:par>
                              <p:par>
                                <p:cTn id="37" presetID="1" presetClass="exit" presetSubtype="0" fill="hold" nodeType="withEffect">
                                  <p:stCondLst>
                                    <p:cond delay="75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69040621"/>
              </p:ext>
            </p:extLst>
          </p:nvPr>
        </p:nvGraphicFramePr>
        <p:xfrm>
          <a:off x="1215239" y="1005677"/>
          <a:ext cx="7267303" cy="578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txBox="1">
            <a:spLocks/>
          </p:cNvSpPr>
          <p:nvPr/>
        </p:nvSpPr>
        <p:spPr>
          <a:xfrm>
            <a:off x="1035229" y="133249"/>
            <a:ext cx="7651569" cy="8709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Corbel"/>
                <a:ea typeface="+mj-ea"/>
                <a:cs typeface="Corbel"/>
              </a:defRPr>
            </a:lvl1pPr>
          </a:lstStyle>
          <a:p>
            <a:pPr algn="r"/>
            <a:r>
              <a:rPr lang="en-US" smtClean="0"/>
              <a:t>WIIFM—the Workday benefits</a:t>
            </a:r>
            <a:endParaRPr lang="en-US" dirty="0"/>
          </a:p>
        </p:txBody>
      </p:sp>
    </p:spTree>
    <p:extLst>
      <p:ext uri="{BB962C8B-B14F-4D97-AF65-F5344CB8AC3E}">
        <p14:creationId xmlns:p14="http://schemas.microsoft.com/office/powerpoint/2010/main" val="2151930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The Lesson Plan: </a:t>
            </a:r>
            <a:r>
              <a:rPr lang="en-US" dirty="0"/>
              <a:t>Today’s Learning </a:t>
            </a:r>
            <a:r>
              <a:rPr lang="en-US" dirty="0" smtClean="0"/>
              <a:t>Objectives</a:t>
            </a:r>
            <a:endParaRPr lang="en-US" dirty="0"/>
          </a:p>
        </p:txBody>
      </p:sp>
      <p:sp>
        <p:nvSpPr>
          <p:cNvPr id="6" name="Rectangle 5"/>
          <p:cNvSpPr/>
          <p:nvPr/>
        </p:nvSpPr>
        <p:spPr>
          <a:xfrm>
            <a:off x="-1" y="1195283"/>
            <a:ext cx="9381506" cy="368000"/>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445" y="1379283"/>
            <a:ext cx="1780032" cy="1317223"/>
          </a:xfrm>
          <a:prstGeom prst="rect">
            <a:avLst/>
          </a:prstGeom>
          <a:ln>
            <a:solidFill>
              <a:srgbClr val="0070C0"/>
            </a:solidFill>
          </a:ln>
        </p:spPr>
      </p:pic>
      <p:sp>
        <p:nvSpPr>
          <p:cNvPr id="11" name="Rectangle 10"/>
          <p:cNvSpPr/>
          <p:nvPr/>
        </p:nvSpPr>
        <p:spPr>
          <a:xfrm>
            <a:off x="-1" y="4744791"/>
            <a:ext cx="9381505" cy="368000"/>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Content Placeholder 1"/>
          <p:cNvSpPr>
            <a:spLocks noGrp="1"/>
          </p:cNvSpPr>
          <p:nvPr>
            <p:ph idx="1"/>
          </p:nvPr>
        </p:nvSpPr>
        <p:spPr>
          <a:xfrm>
            <a:off x="525523" y="1163915"/>
            <a:ext cx="6685806" cy="4402489"/>
          </a:xfrm>
          <a:noFill/>
        </p:spPr>
        <p:txBody>
          <a:bodyPr>
            <a:noAutofit/>
          </a:bodyPr>
          <a:lstStyle/>
          <a:p>
            <a:pPr marL="0" indent="0">
              <a:buNone/>
            </a:pPr>
            <a:r>
              <a:rPr lang="en-US" sz="2400" b="1" dirty="0" smtClean="0"/>
              <a:t>As a result of this training you will be able to:</a:t>
            </a:r>
          </a:p>
          <a:p>
            <a:r>
              <a:rPr lang="en-US" sz="2300" dirty="0" smtClean="0"/>
              <a:t>Navigate within Workday</a:t>
            </a:r>
          </a:p>
          <a:p>
            <a:r>
              <a:rPr lang="en-US" sz="2300" dirty="0" smtClean="0"/>
              <a:t>View your </a:t>
            </a:r>
            <a:r>
              <a:rPr lang="en-US" sz="2300" dirty="0" err="1" smtClean="0"/>
              <a:t>payslips</a:t>
            </a:r>
            <a:r>
              <a:rPr lang="en-US" sz="2300" dirty="0" smtClean="0"/>
              <a:t> and tax documentation</a:t>
            </a:r>
          </a:p>
          <a:p>
            <a:r>
              <a:rPr lang="en-US" sz="2300" dirty="0" smtClean="0"/>
              <a:t>Enter and submit your time worked</a:t>
            </a:r>
          </a:p>
          <a:p>
            <a:r>
              <a:rPr lang="en-US" sz="2300" dirty="0" smtClean="0"/>
              <a:t>View Time Off balances and use Workday to request time off, if appropriate for your role</a:t>
            </a:r>
          </a:p>
          <a:p>
            <a:pPr marL="0" indent="0">
              <a:buNone/>
            </a:pPr>
            <a:endParaRPr lang="en-US" sz="1000" b="1" dirty="0" smtClean="0"/>
          </a:p>
          <a:p>
            <a:pPr marL="0" indent="0">
              <a:buNone/>
            </a:pPr>
            <a:endParaRPr lang="en-US" sz="1800" b="1" dirty="0" smtClean="0"/>
          </a:p>
          <a:p>
            <a:pPr marL="0" indent="0">
              <a:buNone/>
            </a:pPr>
            <a:endParaRPr lang="en-US" sz="3200" b="1" dirty="0" smtClean="0"/>
          </a:p>
          <a:p>
            <a:pPr marL="0" indent="0">
              <a:buNone/>
            </a:pPr>
            <a:r>
              <a:rPr lang="en-US" sz="2400" b="1" dirty="0" smtClean="0"/>
              <a:t>Here’s </a:t>
            </a:r>
            <a:r>
              <a:rPr lang="en-US" sz="2400" b="1" dirty="0"/>
              <a:t>how we’ll do it:</a:t>
            </a:r>
          </a:p>
          <a:p>
            <a:r>
              <a:rPr lang="en-US" sz="2300" dirty="0" smtClean="0"/>
              <a:t>Demo</a:t>
            </a:r>
          </a:p>
          <a:p>
            <a:r>
              <a:rPr lang="en-US" sz="2300" dirty="0" smtClean="0"/>
              <a:t>Time Tracking practice activities</a:t>
            </a:r>
            <a:endParaRPr lang="en-US" sz="2300" dirty="0"/>
          </a:p>
          <a:p>
            <a:endParaRPr lang="en-US" sz="2300" dirty="0"/>
          </a:p>
          <a:p>
            <a:endParaRPr lang="en-US" sz="2400" dirty="0" smtClean="0"/>
          </a:p>
          <a:p>
            <a:endParaRPr lang="en-US" sz="2400" dirty="0" smtClean="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
        <p:nvSpPr>
          <p:cNvPr id="15" name="Rectangle 14"/>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3179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CMSD Workday Webpage</a:t>
            </a:r>
            <a:endParaRPr lang="en-US" dirty="0"/>
          </a:p>
        </p:txBody>
      </p:sp>
      <p:grpSp>
        <p:nvGrpSpPr>
          <p:cNvPr id="3" name="Group 2"/>
          <p:cNvGrpSpPr/>
          <p:nvPr/>
        </p:nvGrpSpPr>
        <p:grpSpPr>
          <a:xfrm>
            <a:off x="6626379" y="1020512"/>
            <a:ext cx="2002420" cy="1307940"/>
            <a:chOff x="6626379" y="1127387"/>
            <a:chExt cx="2002420" cy="1307940"/>
          </a:xfrm>
        </p:grpSpPr>
        <p:pic>
          <p:nvPicPr>
            <p:cNvPr id="6" name="Picture 5"/>
            <p:cNvPicPr>
              <a:picLocks noChangeAspect="1"/>
            </p:cNvPicPr>
            <p:nvPr/>
          </p:nvPicPr>
          <p:blipFill rotWithShape="1">
            <a:blip r:embed="rId3"/>
            <a:srcRect l="55165" t="9839" r="31695" b="74903"/>
            <a:stretch/>
          </p:blipFill>
          <p:spPr>
            <a:xfrm>
              <a:off x="6626379" y="1127387"/>
              <a:ext cx="2002420" cy="1307940"/>
            </a:xfrm>
            <a:prstGeom prst="rect">
              <a:avLst/>
            </a:prstGeom>
          </p:spPr>
        </p:pic>
        <p:sp>
          <p:nvSpPr>
            <p:cNvPr id="36" name="Right Arrow 35"/>
            <p:cNvSpPr/>
            <p:nvPr/>
          </p:nvSpPr>
          <p:spPr>
            <a:xfrm>
              <a:off x="6791768" y="176900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7353224" y="1466404"/>
              <a:ext cx="543868" cy="35590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7338707" y="1813272"/>
              <a:ext cx="846193"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625" y="4188807"/>
            <a:ext cx="6791768" cy="615295"/>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7926469" y="4199904"/>
            <a:ext cx="1263005" cy="438099"/>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159713" y="3629485"/>
            <a:ext cx="5262594" cy="1235837"/>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4"/>
          <p:cNvSpPr>
            <a:spLocks noGrp="1"/>
          </p:cNvSpPr>
          <p:nvPr>
            <p:ph idx="1"/>
          </p:nvPr>
        </p:nvSpPr>
        <p:spPr>
          <a:xfrm>
            <a:off x="237506" y="1071284"/>
            <a:ext cx="6266454" cy="5552362"/>
          </a:xfrm>
          <a:ln>
            <a:noFill/>
          </a:ln>
        </p:spPr>
        <p:txBody>
          <a:bodyPr>
            <a:normAutofit/>
          </a:bodyPr>
          <a:lstStyle/>
          <a:p>
            <a:pPr marL="0" indent="0">
              <a:buNone/>
            </a:pPr>
            <a:r>
              <a:rPr lang="en-US" sz="2600" dirty="0" smtClean="0">
                <a:latin typeface="Corbel" panose="020B0503020204020204" pitchFamily="34" charset="0"/>
              </a:rPr>
              <a:t>The CMSD Workday Webpage is a resource for you now and later!</a:t>
            </a:r>
          </a:p>
          <a:p>
            <a:pPr marL="0" indent="0">
              <a:buNone/>
            </a:pPr>
            <a:r>
              <a:rPr lang="en-US" sz="2600" dirty="0" smtClean="0">
                <a:latin typeface="Corbel" panose="020B0503020204020204" pitchFamily="34" charset="0"/>
              </a:rPr>
              <a:t>	From the CMSD web page,   </a:t>
            </a:r>
          </a:p>
          <a:p>
            <a:pPr marL="0" indent="0">
              <a:buNone/>
            </a:pPr>
            <a:r>
              <a:rPr lang="en-US" sz="2600" dirty="0" smtClean="0">
                <a:latin typeface="Corbel" panose="020B0503020204020204" pitchFamily="34" charset="0"/>
              </a:rPr>
              <a:t>       select </a:t>
            </a:r>
            <a:r>
              <a:rPr lang="en-US" sz="2600" b="1" dirty="0" smtClean="0">
                <a:latin typeface="Corbel" panose="020B0503020204020204" pitchFamily="34" charset="0"/>
              </a:rPr>
              <a:t>Staff &gt; Workday</a:t>
            </a:r>
            <a:r>
              <a:rPr lang="en-US" sz="2600" dirty="0" smtClean="0">
                <a:latin typeface="Corbel" panose="020B0503020204020204" pitchFamily="34" charset="0"/>
              </a:rPr>
              <a:t> </a:t>
            </a:r>
          </a:p>
          <a:p>
            <a:pPr marL="0" indent="0">
              <a:buNone/>
            </a:pPr>
            <a:endParaRPr lang="en-US" dirty="0" smtClean="0">
              <a:latin typeface="Corbel" panose="020B0503020204020204" pitchFamily="34" charset="0"/>
            </a:endParaRPr>
          </a:p>
          <a:p>
            <a:pPr marL="0" indent="0">
              <a:buNone/>
            </a:pPr>
            <a:r>
              <a:rPr lang="en-US" dirty="0" smtClean="0">
                <a:latin typeface="Corbel" panose="020B0503020204020204" pitchFamily="34" charset="0"/>
              </a:rPr>
              <a:t>From here, you can:</a:t>
            </a:r>
          </a:p>
          <a:p>
            <a:r>
              <a:rPr lang="en-US" dirty="0" smtClean="0">
                <a:latin typeface="Corbel" panose="020B0503020204020204" pitchFamily="34" charset="0"/>
              </a:rPr>
              <a:t>Find videos and helpful job aids</a:t>
            </a:r>
          </a:p>
          <a:p>
            <a:r>
              <a:rPr lang="en-US" dirty="0" smtClean="0">
                <a:latin typeface="Corbel" panose="020B0503020204020204" pitchFamily="34" charset="0"/>
              </a:rPr>
              <a:t>Provide feedback </a:t>
            </a:r>
          </a:p>
          <a:p>
            <a:r>
              <a:rPr lang="en-US" dirty="0" smtClean="0">
                <a:latin typeface="Corbel" panose="020B0503020204020204" pitchFamily="34" charset="0"/>
              </a:rPr>
              <a:t>Log into the system</a:t>
            </a:r>
          </a:p>
          <a:p>
            <a:pPr marL="0" indent="0">
              <a:buNone/>
            </a:pPr>
            <a:endParaRPr lang="en-US" sz="4000" dirty="0" smtClean="0">
              <a:latin typeface="Corbel" panose="020B0503020204020204" pitchFamily="34" charset="0"/>
            </a:endParaRPr>
          </a:p>
        </p:txBody>
      </p:sp>
    </p:spTree>
    <p:extLst>
      <p:ext uri="{BB962C8B-B14F-4D97-AF65-F5344CB8AC3E}">
        <p14:creationId xmlns:p14="http://schemas.microsoft.com/office/powerpoint/2010/main" val="182844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Let’s </a:t>
            </a:r>
            <a:r>
              <a:rPr lang="en-US" dirty="0" smtClean="0"/>
              <a:t>Log In!</a:t>
            </a:r>
            <a:endParaRPr lang="en-US" dirty="0"/>
          </a:p>
        </p:txBody>
      </p:sp>
      <p:grpSp>
        <p:nvGrpSpPr>
          <p:cNvPr id="18" name="Group 17"/>
          <p:cNvGrpSpPr/>
          <p:nvPr/>
        </p:nvGrpSpPr>
        <p:grpSpPr>
          <a:xfrm>
            <a:off x="4201610" y="3050388"/>
            <a:ext cx="3252485" cy="1192193"/>
            <a:chOff x="4201610" y="3050388"/>
            <a:chExt cx="3252485" cy="1192193"/>
          </a:xfrm>
        </p:grpSpPr>
        <p:pic>
          <p:nvPicPr>
            <p:cNvPr id="12" name="Picture 11"/>
            <p:cNvPicPr>
              <a:picLocks noChangeAspect="1"/>
            </p:cNvPicPr>
            <p:nvPr/>
          </p:nvPicPr>
          <p:blipFill rotWithShape="1">
            <a:blip r:embed="rId3"/>
            <a:srcRect l="60329" t="25258" r="26911" b="60835"/>
            <a:stretch/>
          </p:blipFill>
          <p:spPr>
            <a:xfrm>
              <a:off x="5509548" y="3050388"/>
              <a:ext cx="1944547" cy="1192193"/>
            </a:xfrm>
            <a:prstGeom prst="rect">
              <a:avLst/>
            </a:prstGeom>
          </p:spPr>
        </p:pic>
        <p:grpSp>
          <p:nvGrpSpPr>
            <p:cNvPr id="15" name="Group 14"/>
            <p:cNvGrpSpPr/>
            <p:nvPr/>
          </p:nvGrpSpPr>
          <p:grpSpPr>
            <a:xfrm>
              <a:off x="4201610" y="3268515"/>
              <a:ext cx="2384096" cy="717630"/>
              <a:chOff x="5905210" y="1975413"/>
              <a:chExt cx="2384096" cy="717630"/>
            </a:xfrm>
          </p:grpSpPr>
          <p:sp>
            <p:nvSpPr>
              <p:cNvPr id="13" name="Rectangle 12"/>
              <p:cNvSpPr/>
              <p:nvPr/>
            </p:nvSpPr>
            <p:spPr>
              <a:xfrm>
                <a:off x="7154987" y="1975413"/>
                <a:ext cx="1134319" cy="71763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4" name="Straight Arrow Connector 13"/>
              <p:cNvCxnSpPr/>
              <p:nvPr/>
            </p:nvCxnSpPr>
            <p:spPr>
              <a:xfrm>
                <a:off x="5905210" y="2468670"/>
                <a:ext cx="1405940" cy="3121"/>
              </a:xfrm>
              <a:prstGeom prst="straightConnector1">
                <a:avLst/>
              </a:prstGeom>
              <a:ln cmpd="sng">
                <a:solidFill>
                  <a:srgbClr val="FF000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1345984" y="2719006"/>
            <a:ext cx="7840258" cy="3645734"/>
            <a:chOff x="865346" y="2280062"/>
            <a:chExt cx="7840258" cy="3645734"/>
          </a:xfrm>
        </p:grpSpPr>
        <p:sp>
          <p:nvSpPr>
            <p:cNvPr id="31" name="TextBox 30"/>
            <p:cNvSpPr txBox="1"/>
            <p:nvPr/>
          </p:nvSpPr>
          <p:spPr>
            <a:xfrm>
              <a:off x="7822872" y="5618019"/>
              <a:ext cx="870857" cy="307777"/>
            </a:xfrm>
            <a:prstGeom prst="rect">
              <a:avLst/>
            </a:prstGeom>
            <a:noFill/>
          </p:spPr>
          <p:txBody>
            <a:bodyPr wrap="square" rtlCol="0">
              <a:spAutoFit/>
            </a:bodyPr>
            <a:lstStyle/>
            <a:p>
              <a:fld id="{EB983372-2E3E-4049-930D-11B97FCD3AFD}" type="slidenum">
                <a:rPr lang="en-US" sz="1400" smtClean="0">
                  <a:solidFill>
                    <a:prstClr val="black"/>
                  </a:solidFill>
                </a:rPr>
                <a:pPr/>
                <a:t>8</a:t>
              </a:fld>
              <a:endParaRPr lang="en-US" sz="1400" dirty="0">
                <a:solidFill>
                  <a:prstClr val="black"/>
                </a:solidFill>
              </a:endParaRPr>
            </a:p>
          </p:txBody>
        </p:sp>
        <p:pic>
          <p:nvPicPr>
            <p:cNvPr id="32" name="Picture 31"/>
            <p:cNvPicPr>
              <a:picLocks noChangeAspect="1"/>
            </p:cNvPicPr>
            <p:nvPr/>
          </p:nvPicPr>
          <p:blipFill rotWithShape="1">
            <a:blip r:embed="rId4"/>
            <a:srcRect t="5101" b="64822"/>
            <a:stretch/>
          </p:blipFill>
          <p:spPr>
            <a:xfrm>
              <a:off x="865346" y="2280062"/>
              <a:ext cx="7840258" cy="1917797"/>
            </a:xfrm>
            <a:prstGeom prst="rect">
              <a:avLst/>
            </a:prstGeom>
          </p:spPr>
        </p:pic>
        <p:sp>
          <p:nvSpPr>
            <p:cNvPr id="33" name="Rectangle 32"/>
            <p:cNvSpPr/>
            <p:nvPr/>
          </p:nvSpPr>
          <p:spPr>
            <a:xfrm>
              <a:off x="6107601" y="3170712"/>
              <a:ext cx="696961" cy="21375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sp>
          <p:nvSpPr>
            <p:cNvPr id="34" name="Rectangle 33"/>
            <p:cNvSpPr/>
            <p:nvPr/>
          </p:nvSpPr>
          <p:spPr>
            <a:xfrm>
              <a:off x="6347523" y="3384468"/>
              <a:ext cx="1122058"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5821612" y="3397705"/>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6626379" y="1020512"/>
            <a:ext cx="2002420" cy="1307940"/>
            <a:chOff x="6626379" y="1127387"/>
            <a:chExt cx="2002420" cy="1307940"/>
          </a:xfrm>
        </p:grpSpPr>
        <p:pic>
          <p:nvPicPr>
            <p:cNvPr id="6" name="Picture 5"/>
            <p:cNvPicPr>
              <a:picLocks noChangeAspect="1"/>
            </p:cNvPicPr>
            <p:nvPr/>
          </p:nvPicPr>
          <p:blipFill rotWithShape="1">
            <a:blip r:embed="rId5"/>
            <a:srcRect l="55165" t="9839" r="31695" b="74903"/>
            <a:stretch/>
          </p:blipFill>
          <p:spPr>
            <a:xfrm>
              <a:off x="6626379" y="1127387"/>
              <a:ext cx="2002420" cy="1307940"/>
            </a:xfrm>
            <a:prstGeom prst="rect">
              <a:avLst/>
            </a:prstGeom>
          </p:spPr>
        </p:pic>
        <p:sp>
          <p:nvSpPr>
            <p:cNvPr id="36" name="Right Arrow 35"/>
            <p:cNvSpPr/>
            <p:nvPr/>
          </p:nvSpPr>
          <p:spPr>
            <a:xfrm>
              <a:off x="6791768" y="176900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7353224" y="1466404"/>
              <a:ext cx="543868" cy="35590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7338707" y="1813272"/>
              <a:ext cx="846193"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625" y="4188807"/>
            <a:ext cx="6791768" cy="615295"/>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7926469" y="4199904"/>
            <a:ext cx="1263005" cy="438099"/>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159713" y="3629485"/>
            <a:ext cx="5262594" cy="1235837"/>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4"/>
          <p:cNvSpPr>
            <a:spLocks noGrp="1"/>
          </p:cNvSpPr>
          <p:nvPr>
            <p:ph idx="1"/>
          </p:nvPr>
        </p:nvSpPr>
        <p:spPr>
          <a:xfrm>
            <a:off x="237506" y="1071284"/>
            <a:ext cx="5975986" cy="5552362"/>
          </a:xfrm>
          <a:ln>
            <a:noFill/>
          </a:ln>
        </p:spPr>
        <p:txBody>
          <a:bodyPr/>
          <a:lstStyle/>
          <a:p>
            <a:pPr>
              <a:buFont typeface="+mj-lt"/>
              <a:buAutoNum type="arabicPeriod"/>
            </a:pPr>
            <a:r>
              <a:rPr lang="en-US" sz="2600" dirty="0" smtClean="0">
                <a:latin typeface="Corbel" panose="020B0503020204020204" pitchFamily="34" charset="0"/>
              </a:rPr>
              <a:t>Go to CMSD web page.                       Select </a:t>
            </a:r>
            <a:r>
              <a:rPr lang="en-US" sz="2600" b="1" dirty="0" smtClean="0">
                <a:latin typeface="Corbel" panose="020B0503020204020204" pitchFamily="34" charset="0"/>
              </a:rPr>
              <a:t>Staff &gt; Workday</a:t>
            </a:r>
            <a:r>
              <a:rPr lang="en-US" sz="2600" dirty="0" smtClean="0">
                <a:latin typeface="Corbel" panose="020B0503020204020204" pitchFamily="34" charset="0"/>
              </a:rPr>
              <a:t> </a:t>
            </a:r>
          </a:p>
          <a:p>
            <a:pPr marL="457200" lvl="1" indent="0">
              <a:buNone/>
            </a:pPr>
            <a:r>
              <a:rPr lang="en-US" sz="2000" dirty="0" smtClean="0">
                <a:latin typeface="Corbel" panose="020B0503020204020204" pitchFamily="34" charset="0"/>
              </a:rPr>
              <a:t>This takes you to the </a:t>
            </a:r>
            <a:r>
              <a:rPr lang="en-US" sz="2000" b="1" dirty="0" err="1" smtClean="0">
                <a:latin typeface="Corbel" panose="020B0503020204020204" pitchFamily="34" charset="0"/>
              </a:rPr>
              <a:t>Workday@CMSD</a:t>
            </a:r>
            <a:r>
              <a:rPr lang="en-US" sz="2000" b="1" dirty="0" smtClean="0">
                <a:latin typeface="Corbel" panose="020B0503020204020204" pitchFamily="34" charset="0"/>
              </a:rPr>
              <a:t> web page</a:t>
            </a:r>
          </a:p>
          <a:p>
            <a:pPr>
              <a:buFont typeface="+mj-lt"/>
              <a:buAutoNum type="arabicPeriod"/>
            </a:pPr>
            <a:endParaRPr lang="en-US" dirty="0" smtClean="0">
              <a:latin typeface="Corbel" panose="020B0503020204020204" pitchFamily="34" charset="0"/>
            </a:endParaRPr>
          </a:p>
          <a:p>
            <a:pPr marL="0" indent="0">
              <a:buNone/>
            </a:pPr>
            <a:endParaRPr lang="en-US" sz="4000" dirty="0" smtClean="0">
              <a:latin typeface="Corbel" panose="020B0503020204020204" pitchFamily="34" charset="0"/>
            </a:endParaRPr>
          </a:p>
          <a:p>
            <a:pPr>
              <a:buFont typeface="+mj-lt"/>
              <a:buAutoNum type="arabicPeriod"/>
            </a:pPr>
            <a:r>
              <a:rPr lang="en-US" sz="2600" dirty="0" smtClean="0">
                <a:latin typeface="Corbel" panose="020B0503020204020204" pitchFamily="34" charset="0"/>
              </a:rPr>
              <a:t>Select </a:t>
            </a:r>
            <a:r>
              <a:rPr lang="en-US" sz="2600" b="1" dirty="0" smtClean="0">
                <a:latin typeface="Corbel" panose="020B0503020204020204" pitchFamily="34" charset="0"/>
              </a:rPr>
              <a:t>Training </a:t>
            </a:r>
            <a:r>
              <a:rPr lang="en-US" sz="2600" dirty="0" smtClean="0">
                <a:latin typeface="Corbel" panose="020B0503020204020204" pitchFamily="34" charset="0"/>
              </a:rPr>
              <a:t>tab at the top &gt;    Select </a:t>
            </a:r>
            <a:r>
              <a:rPr lang="en-US" sz="2600" b="1" dirty="0" smtClean="0">
                <a:latin typeface="Corbel" panose="020B0503020204020204" pitchFamily="34" charset="0"/>
              </a:rPr>
              <a:t>Workday Training System</a:t>
            </a:r>
          </a:p>
          <a:p>
            <a:pPr>
              <a:buFont typeface="+mj-lt"/>
              <a:buAutoNum type="arabicPeriod"/>
            </a:pPr>
            <a:endParaRPr lang="en-US" dirty="0">
              <a:latin typeface="Corbel" panose="020B0503020204020204" pitchFamily="34" charset="0"/>
            </a:endParaRPr>
          </a:p>
          <a:p>
            <a:pPr>
              <a:buFont typeface="+mj-lt"/>
              <a:buAutoNum type="arabicPeriod"/>
            </a:pPr>
            <a:r>
              <a:rPr lang="en-US" sz="2600" dirty="0" smtClean="0">
                <a:latin typeface="Corbel" panose="020B0503020204020204" pitchFamily="34" charset="0"/>
              </a:rPr>
              <a:t>Click</a:t>
            </a:r>
            <a:r>
              <a:rPr lang="en-US" dirty="0" smtClean="0">
                <a:latin typeface="Corbel" panose="020B0503020204020204" pitchFamily="34" charset="0"/>
              </a:rPr>
              <a:t> </a:t>
            </a:r>
            <a:r>
              <a:rPr lang="en-US" sz="2600" b="1" dirty="0" smtClean="0">
                <a:latin typeface="Corbel" panose="020B0503020204020204" pitchFamily="34" charset="0"/>
              </a:rPr>
              <a:t>“Go to the Website”</a:t>
            </a:r>
          </a:p>
          <a:p>
            <a:pPr marL="0" indent="0">
              <a:buNone/>
            </a:pPr>
            <a:r>
              <a:rPr lang="en-US" sz="2400" dirty="0" smtClean="0">
                <a:latin typeface="Corbel" panose="020B0503020204020204" pitchFamily="34" charset="0"/>
              </a:rPr>
              <a:t>       Username is: </a:t>
            </a:r>
            <a:r>
              <a:rPr lang="en-US" sz="2400" b="1" dirty="0" smtClean="0">
                <a:solidFill>
                  <a:srgbClr val="00B050"/>
                </a:solidFill>
                <a:latin typeface="Corbel" panose="020B0503020204020204" pitchFamily="34" charset="0"/>
              </a:rPr>
              <a:t>your CMSD ID</a:t>
            </a:r>
          </a:p>
          <a:p>
            <a:pPr marL="0" indent="0">
              <a:buNone/>
            </a:pPr>
            <a:r>
              <a:rPr lang="en-US" sz="2400" dirty="0" smtClean="0">
                <a:latin typeface="Corbel" panose="020B0503020204020204" pitchFamily="34" charset="0"/>
              </a:rPr>
              <a:t>       Password is: </a:t>
            </a:r>
            <a:r>
              <a:rPr lang="en-US" sz="2400" b="1" dirty="0" smtClean="0">
                <a:solidFill>
                  <a:srgbClr val="00B050"/>
                </a:solidFill>
                <a:latin typeface="Corbel" panose="020B0503020204020204" pitchFamily="34" charset="0"/>
              </a:rPr>
              <a:t>Cleveland123!</a:t>
            </a:r>
          </a:p>
          <a:p>
            <a:pPr>
              <a:buFont typeface="Arial" panose="020B0604020202020204" pitchFamily="34" charset="0"/>
              <a:buChar char="•"/>
            </a:pPr>
            <a:endParaRPr lang="en-US" dirty="0"/>
          </a:p>
        </p:txBody>
      </p:sp>
      <p:grpSp>
        <p:nvGrpSpPr>
          <p:cNvPr id="10" name="Group 9"/>
          <p:cNvGrpSpPr/>
          <p:nvPr/>
        </p:nvGrpSpPr>
        <p:grpSpPr>
          <a:xfrm>
            <a:off x="4465121" y="5008990"/>
            <a:ext cx="5262536" cy="1921475"/>
            <a:chOff x="4465121" y="5008990"/>
            <a:chExt cx="5262536" cy="1921475"/>
          </a:xfrm>
        </p:grpSpPr>
        <p:grpSp>
          <p:nvGrpSpPr>
            <p:cNvPr id="22" name="Group 21"/>
            <p:cNvGrpSpPr/>
            <p:nvPr/>
          </p:nvGrpSpPr>
          <p:grpSpPr>
            <a:xfrm>
              <a:off x="4465121" y="5008990"/>
              <a:ext cx="5262536" cy="1921475"/>
              <a:chOff x="4286578" y="4774144"/>
              <a:chExt cx="5262536" cy="1921475"/>
            </a:xfrm>
          </p:grpSpPr>
          <p:pic>
            <p:nvPicPr>
              <p:cNvPr id="19" name="Picture 18"/>
              <p:cNvPicPr>
                <a:picLocks noChangeAspect="1"/>
              </p:cNvPicPr>
              <p:nvPr/>
            </p:nvPicPr>
            <p:blipFill rotWithShape="1">
              <a:blip r:embed="rId6"/>
              <a:srcRect l="9337" t="12445" r="4335"/>
              <a:stretch/>
            </p:blipFill>
            <p:spPr>
              <a:xfrm>
                <a:off x="4286578" y="4774144"/>
                <a:ext cx="5213269" cy="1921475"/>
              </a:xfrm>
              <a:prstGeom prst="rect">
                <a:avLst/>
              </a:prstGeom>
            </p:spPr>
          </p:pic>
          <p:sp>
            <p:nvSpPr>
              <p:cNvPr id="20" name="Rectangle 19"/>
              <p:cNvSpPr/>
              <p:nvPr/>
            </p:nvSpPr>
            <p:spPr>
              <a:xfrm>
                <a:off x="6794339" y="5736483"/>
                <a:ext cx="2754775" cy="652327"/>
              </a:xfrm>
              <a:prstGeom prst="rect">
                <a:avLst/>
              </a:prstGeom>
              <a:solidFill>
                <a:schemeClr val="bg1"/>
              </a:solidFill>
              <a:ln>
                <a:no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21" name="Picture 20"/>
              <p:cNvPicPr>
                <a:picLocks noChangeAspect="1"/>
              </p:cNvPicPr>
              <p:nvPr/>
            </p:nvPicPr>
            <p:blipFill>
              <a:blip r:embed="rId7"/>
              <a:stretch>
                <a:fillRect/>
              </a:stretch>
            </p:blipFill>
            <p:spPr>
              <a:xfrm>
                <a:off x="6794339" y="5555508"/>
                <a:ext cx="2162175" cy="361950"/>
              </a:xfrm>
              <a:prstGeom prst="rect">
                <a:avLst/>
              </a:prstGeom>
            </p:spPr>
          </p:pic>
        </p:grpSp>
        <p:sp>
          <p:nvSpPr>
            <p:cNvPr id="41" name="Rectangle 40"/>
            <p:cNvSpPr/>
            <p:nvPr/>
          </p:nvSpPr>
          <p:spPr>
            <a:xfrm>
              <a:off x="6888143" y="5053480"/>
              <a:ext cx="1534116" cy="455816"/>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a:off x="6362575" y="5118051"/>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p:cNvSpPr/>
          <p:nvPr/>
        </p:nvSpPr>
        <p:spPr>
          <a:xfrm>
            <a:off x="901337" y="2717806"/>
            <a:ext cx="470263" cy="904914"/>
          </a:xfrm>
          <a:prstGeom prst="rect">
            <a:avLst/>
          </a:prstGeom>
          <a:solidFill>
            <a:srgbClr val="2F8CCA"/>
          </a:solidFill>
          <a:ln>
            <a:no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3258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Navigating Workday</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685806"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the module you will be able to…</a:t>
            </a:r>
          </a:p>
          <a:p>
            <a:r>
              <a:rPr lang="en-US" sz="2300" dirty="0" smtClean="0"/>
              <a:t>Navigate the home page </a:t>
            </a:r>
          </a:p>
          <a:p>
            <a:r>
              <a:rPr lang="en-US" sz="2300" dirty="0" smtClean="0"/>
              <a:t>View key information on your Worker Profile</a:t>
            </a:r>
          </a:p>
          <a:p>
            <a:r>
              <a:rPr lang="en-US" sz="2300" dirty="0" smtClean="0"/>
              <a:t>View and update your Licenses and Permits</a:t>
            </a:r>
            <a:endParaRPr lang="en-US" sz="2300" dirty="0"/>
          </a:p>
          <a:p>
            <a:r>
              <a:rPr lang="en-US" sz="2300" dirty="0" smtClean="0"/>
              <a:t>Use the Inbox</a:t>
            </a:r>
            <a:endParaRPr lang="en-US" sz="1000" b="1" dirty="0" smtClean="0"/>
          </a:p>
          <a:p>
            <a:pPr marL="0" indent="0">
              <a:buNone/>
            </a:pPr>
            <a:endParaRPr lang="en-US" sz="2400" dirty="0" smtClean="0"/>
          </a:p>
          <a:p>
            <a:endParaRPr lang="en-US" sz="2400" dirty="0" smtClean="0"/>
          </a:p>
        </p:txBody>
      </p:sp>
    </p:spTree>
    <p:extLst>
      <p:ext uri="{BB962C8B-B14F-4D97-AF65-F5344CB8AC3E}">
        <p14:creationId xmlns:p14="http://schemas.microsoft.com/office/powerpoint/2010/main" val="3155600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9D8D2A93-F110-4091-A18F-3B24A68E496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12856</TotalTime>
  <Words>4062</Words>
  <Application>Microsoft Office PowerPoint</Application>
  <PresentationFormat>On-screen Show (4:3)</PresentationFormat>
  <Paragraphs>570</Paragraphs>
  <Slides>35</Slides>
  <Notes>35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AR BERKLEY</vt:lpstr>
      <vt:lpstr>Arial</vt:lpstr>
      <vt:lpstr>Calibri</vt:lpstr>
      <vt:lpstr>Corbel</vt:lpstr>
      <vt:lpstr>WhitneyHTF-Black</vt:lpstr>
      <vt:lpstr>WhitneyHTF-Medium</vt:lpstr>
      <vt:lpstr>Wingdings</vt:lpstr>
      <vt:lpstr>9_Custom Design</vt:lpstr>
      <vt:lpstr>7_Custom Design</vt:lpstr>
      <vt:lpstr>1_Custom Design</vt:lpstr>
      <vt:lpstr>2_Custom Design</vt:lpstr>
      <vt:lpstr>3_Custom Design</vt:lpstr>
      <vt:lpstr>Workday at CMSD</vt:lpstr>
      <vt:lpstr>Welcome to Workday at CMSD!</vt:lpstr>
      <vt:lpstr>What is Workday?</vt:lpstr>
      <vt:lpstr>The WHO of Workday</vt:lpstr>
      <vt:lpstr>PowerPoint Presentation</vt:lpstr>
      <vt:lpstr>The Lesson Plan: Today’s Learning Objectives</vt:lpstr>
      <vt:lpstr>CMSD Workday Webpage</vt:lpstr>
      <vt:lpstr>Let’s Log In!</vt:lpstr>
      <vt:lpstr>Navigating Workday</vt:lpstr>
      <vt:lpstr>Overview of ESS Worklets</vt:lpstr>
      <vt:lpstr>Career Worklet to Find Jobs</vt:lpstr>
      <vt:lpstr>PowerPoint Presentation</vt:lpstr>
      <vt:lpstr>Pay Worklet &amp; Payroll Management</vt:lpstr>
      <vt:lpstr>PowerPoint Presentation</vt:lpstr>
      <vt:lpstr>Payroll Process Overview</vt:lpstr>
      <vt:lpstr>Time Tracking</vt:lpstr>
      <vt:lpstr>CMSD Time Tracking Process</vt:lpstr>
      <vt:lpstr>CTU Teacher, Para &amp; RSP Time Process </vt:lpstr>
      <vt:lpstr>CTU Time Tracking Demo</vt:lpstr>
      <vt:lpstr>PowerPoint Presentation</vt:lpstr>
      <vt:lpstr>Questions?</vt:lpstr>
      <vt:lpstr>Time Off</vt:lpstr>
      <vt:lpstr>Demo Time Off Worklet for CTU --Teachers &amp; Paras</vt:lpstr>
      <vt:lpstr>Teacher &amp; Para Time / Time Off Summary </vt:lpstr>
      <vt:lpstr>PowerPoint Presentation</vt:lpstr>
      <vt:lpstr>Questions?</vt:lpstr>
      <vt:lpstr>Mobile</vt:lpstr>
      <vt:lpstr>Final Steps</vt:lpstr>
      <vt:lpstr>Coming Attractions</vt:lpstr>
      <vt:lpstr>How to access Workday at Go Live!</vt:lpstr>
      <vt:lpstr>Go- Live Checklist</vt:lpstr>
      <vt:lpstr>Getting Help</vt:lpstr>
      <vt:lpstr>Where to go for help</vt:lpstr>
      <vt:lpstr>PowerPoint Presentation</vt:lpstr>
      <vt:lpstr>Graduation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Program</dc:title>
  <dc:creator>Jessica Thomas</dc:creator>
  <cp:lastModifiedBy>Loaner</cp:lastModifiedBy>
  <cp:revision>515</cp:revision>
  <cp:lastPrinted>2016-10-17T18:59:17Z</cp:lastPrinted>
  <dcterms:created xsi:type="dcterms:W3CDTF">2015-10-19T19:03:24Z</dcterms:created>
  <dcterms:modified xsi:type="dcterms:W3CDTF">2016-10-21T01:10:00Z</dcterms:modified>
</cp:coreProperties>
</file>